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30" r:id="rId3"/>
    <p:sldId id="740" r:id="rId5"/>
    <p:sldId id="531" r:id="rId6"/>
    <p:sldId id="596" r:id="rId7"/>
    <p:sldId id="601" r:id="rId8"/>
    <p:sldId id="600" r:id="rId9"/>
    <p:sldId id="674" r:id="rId10"/>
    <p:sldId id="675" r:id="rId11"/>
    <p:sldId id="676" r:id="rId12"/>
    <p:sldId id="712" r:id="rId13"/>
    <p:sldId id="713" r:id="rId14"/>
    <p:sldId id="714" r:id="rId15"/>
    <p:sldId id="715" r:id="rId16"/>
    <p:sldId id="716" r:id="rId17"/>
    <p:sldId id="717" r:id="rId18"/>
    <p:sldId id="681" r:id="rId19"/>
    <p:sldId id="718" r:id="rId20"/>
    <p:sldId id="677" r:id="rId21"/>
    <p:sldId id="678" r:id="rId22"/>
    <p:sldId id="679" r:id="rId23"/>
    <p:sldId id="680" r:id="rId24"/>
    <p:sldId id="683" r:id="rId25"/>
    <p:sldId id="719" r:id="rId26"/>
    <p:sldId id="720" r:id="rId27"/>
    <p:sldId id="721" r:id="rId28"/>
    <p:sldId id="723" r:id="rId29"/>
    <p:sldId id="722" r:id="rId30"/>
    <p:sldId id="724" r:id="rId31"/>
    <p:sldId id="725" r:id="rId32"/>
    <p:sldId id="727" r:id="rId33"/>
    <p:sldId id="604" r:id="rId34"/>
    <p:sldId id="726" r:id="rId35"/>
    <p:sldId id="685" r:id="rId36"/>
    <p:sldId id="686" r:id="rId37"/>
    <p:sldId id="728" r:id="rId38"/>
    <p:sldId id="729" r:id="rId39"/>
    <p:sldId id="730" r:id="rId40"/>
    <p:sldId id="732" r:id="rId41"/>
    <p:sldId id="731" r:id="rId42"/>
    <p:sldId id="733" r:id="rId43"/>
    <p:sldId id="734" r:id="rId44"/>
    <p:sldId id="735" r:id="rId45"/>
    <p:sldId id="736" r:id="rId46"/>
    <p:sldId id="737" r:id="rId47"/>
    <p:sldId id="738" r:id="rId48"/>
    <p:sldId id="739" r:id="rId49"/>
    <p:sldId id="785" r:id="rId50"/>
    <p:sldId id="786" r:id="rId51"/>
    <p:sldId id="787" r:id="rId52"/>
    <p:sldId id="788" r:id="rId53"/>
    <p:sldId id="789" r:id="rId54"/>
    <p:sldId id="790" r:id="rId55"/>
    <p:sldId id="791" r:id="rId56"/>
    <p:sldId id="792" r:id="rId57"/>
    <p:sldId id="793" r:id="rId58"/>
    <p:sldId id="794" r:id="rId59"/>
    <p:sldId id="795" r:id="rId60"/>
    <p:sldId id="796" r:id="rId61"/>
    <p:sldId id="797" r:id="rId62"/>
    <p:sldId id="798" r:id="rId63"/>
    <p:sldId id="799" r:id="rId64"/>
    <p:sldId id="800" r:id="rId65"/>
  </p:sldIdLst>
  <p:sldSz cx="1219009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856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ED56C"/>
    <a:srgbClr val="00B0F0"/>
    <a:srgbClr val="BFDBEF"/>
    <a:srgbClr val="FF8174"/>
    <a:srgbClr val="CCD0D1"/>
    <a:srgbClr val="FCFCFC"/>
    <a:srgbClr val="BFEBFB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5" autoAdjust="0"/>
    <p:restoredTop sz="94605"/>
  </p:normalViewPr>
  <p:slideViewPr>
    <p:cSldViewPr>
      <p:cViewPr varScale="1">
        <p:scale>
          <a:sx n="64" d="100"/>
          <a:sy n="64" d="100"/>
        </p:scale>
        <p:origin x="708" y="54"/>
      </p:cViewPr>
      <p:guideLst>
        <p:guide orient="horz" pos="2122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876" y="-72"/>
      </p:cViewPr>
      <p:guideLst>
        <p:guide orient="horz" pos="282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www.515ppt.com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2340" y="322632"/>
            <a:ext cx="487914" cy="2871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38173" y="421777"/>
            <a:ext cx="488711" cy="261915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57835" y="273317"/>
            <a:ext cx="449383" cy="467556"/>
          </a:xfrm>
          <a:prstGeom prst="rect">
            <a:avLst/>
          </a:prstGeom>
        </p:spPr>
        <p:txBody>
          <a:bodyPr vert="horz" lIns="0" tIns="0" rIns="0" bIns="60944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00" smtClean="0"/>
            </a:fld>
            <a:endParaRPr lang="en-US" sz="130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10700612" y="6310782"/>
            <a:ext cx="298737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1482230" y="6310782"/>
            <a:ext cx="298737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10974296" y="6461963"/>
            <a:ext cx="50793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79586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jpe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1.png"/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9.png"/><Relationship Id="rId2" Type="http://schemas.openxmlformats.org/officeDocument/2006/relationships/image" Target="../media/image66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595" y="1845617"/>
            <a:ext cx="5591150" cy="3528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7905" y="2629535"/>
            <a:ext cx="8264525" cy="1960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3995420" y="3290570"/>
            <a:ext cx="7993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《家具建模与室内电脑效果图表现》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3451233" y="3391704"/>
            <a:ext cx="507514" cy="43751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6"/>
          <p:cNvSpPr txBox="1"/>
          <p:nvPr/>
        </p:nvSpPr>
        <p:spPr>
          <a:xfrm>
            <a:off x="7724140" y="5647055"/>
            <a:ext cx="4098290" cy="42799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/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cs"/>
                <a:ea typeface="微软雅黑" panose="020B0503020204020204" pitchFamily="34" charset="-122"/>
              </a:rPr>
              <a:t>辽宁林业职业技术学院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  <a:latin typeface="+mn-cs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9131">
        <p14:vortex dir="r"/>
      </p:transition>
    </mc:Choice>
    <mc:Fallback>
      <p:transition spd="slow" advClick="0" advTm="91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2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1" bldLvl="0" animBg="1"/>
      <p:bldP spid="13" grpId="2" bldLvl="0" animBg="1"/>
      <p:bldP spid="4" grpId="0" animBg="1"/>
      <p:bldP spid="4" grpId="1" animBg="1"/>
      <p:bldP spid="4" grpId="2" bldLvl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6. </a:t>
            </a:r>
            <a:r>
              <a:rPr lang="zh-CN" altLang="en-US" sz="2000" dirty="0">
                <a:latin typeface="宋体" panose="02010600030101010101" pitchFamily="2" charset="-122"/>
              </a:rPr>
              <a:t>选中步骤</a:t>
            </a:r>
            <a:r>
              <a:rPr lang="en-US" altLang="en-US" sz="2000" dirty="0">
                <a:latin typeface="宋体" panose="02010600030101010101" pitchFamily="2" charset="-122"/>
              </a:rPr>
              <a:t>5</a:t>
            </a:r>
            <a:r>
              <a:rPr lang="zh-CN" altLang="en-US" sz="2000" dirty="0">
                <a:latin typeface="宋体" panose="02010600030101010101" pitchFamily="2" charset="-122"/>
              </a:rPr>
              <a:t>中绘制的长方体，单击主工具栏中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Align</a:t>
            </a:r>
            <a:r>
              <a:rPr lang="zh-CN" altLang="en-US" sz="2000" dirty="0">
                <a:latin typeface="宋体" panose="02010600030101010101" pitchFamily="2" charset="-122"/>
              </a:rPr>
              <a:t>（对齐）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图标，再点选原位复制的长方体，弹出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Align Selection</a:t>
            </a:r>
            <a:r>
              <a:rPr lang="zh-CN" altLang="en-US" sz="2000" dirty="0">
                <a:latin typeface="宋体" panose="02010600030101010101" pitchFamily="2" charset="-122"/>
              </a:rPr>
              <a:t>（对齐当前选择）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对话框，进行两次 对齐完成茶几面绘制。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058" y="2643976"/>
            <a:ext cx="242889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388" y="2643976"/>
            <a:ext cx="242889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1156" y="2858290"/>
            <a:ext cx="4077328" cy="3002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7. </a:t>
            </a:r>
            <a:r>
              <a:rPr lang="zh-CN" altLang="en-US" sz="2000" dirty="0">
                <a:latin typeface="宋体" panose="02010600030101010101" pitchFamily="2" charset="-122"/>
              </a:rPr>
              <a:t>单击创建面板，选择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几何体下的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BOX</a:t>
            </a:r>
            <a:r>
              <a:rPr lang="zh-CN" altLang="en-US" sz="2000" dirty="0">
                <a:latin typeface="宋体" panose="02010600030101010101" pitchFamily="2" charset="-122"/>
              </a:rPr>
              <a:t>（长方体）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Top</a:t>
            </a:r>
            <a:r>
              <a:rPr lang="zh-CN" altLang="en-US" sz="2000" dirty="0">
                <a:latin typeface="宋体" panose="02010600030101010101" pitchFamily="2" charset="-122"/>
              </a:rPr>
              <a:t>（顶视图）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空白处再绘制一个长方体。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0760" y="2572538"/>
            <a:ext cx="2724163" cy="334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8</a:t>
            </a:r>
            <a:r>
              <a:rPr lang="en-US" altLang="en-US" sz="2000" b="1" dirty="0">
                <a:latin typeface="宋体" panose="02010600030101010101" pitchFamily="2" charset="-122"/>
              </a:rPr>
              <a:t>. </a:t>
            </a:r>
            <a:r>
              <a:rPr lang="zh-CN" altLang="en-US" sz="2000" dirty="0">
                <a:latin typeface="宋体" panose="02010600030101010101" pitchFamily="2" charset="-122"/>
              </a:rPr>
              <a:t>对步骤</a:t>
            </a:r>
            <a:r>
              <a:rPr lang="en-US" altLang="en-US" sz="2000" dirty="0">
                <a:latin typeface="宋体" panose="02010600030101010101" pitchFamily="2" charset="-122"/>
              </a:rPr>
              <a:t>7</a:t>
            </a:r>
            <a:r>
              <a:rPr lang="zh-CN" altLang="en-US" sz="2000" dirty="0">
                <a:latin typeface="宋体" panose="02010600030101010101" pitchFamily="2" charset="-122"/>
              </a:rPr>
              <a:t>中绘制的长方体使用对齐命令。目标对象为步骤</a:t>
            </a:r>
            <a:r>
              <a:rPr lang="en-US" altLang="en-US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中绘制的长方体，进行两次 对齐完成茶几底座绘制。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7620" y="2429662"/>
            <a:ext cx="23574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512" y="2429662"/>
            <a:ext cx="22860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3966" y="2429662"/>
            <a:ext cx="44291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9. </a:t>
            </a:r>
            <a:r>
              <a:rPr lang="zh-CN" altLang="en-US" sz="2000" dirty="0">
                <a:latin typeface="宋体" panose="02010600030101010101" pitchFamily="2" charset="-122"/>
              </a:rPr>
              <a:t>单击创建面板，选择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几何体下的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BOX</a:t>
            </a:r>
            <a:r>
              <a:rPr lang="zh-CN" altLang="en-US" sz="2000" dirty="0">
                <a:latin typeface="宋体" panose="02010600030101010101" pitchFamily="2" charset="-122"/>
              </a:rPr>
              <a:t>（长方体）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Lift</a:t>
            </a:r>
            <a:r>
              <a:rPr lang="zh-CN" altLang="en-US" sz="2000" dirty="0">
                <a:latin typeface="宋体" panose="02010600030101010101" pitchFamily="2" charset="-122"/>
              </a:rPr>
              <a:t>（左视图）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空白处绘制一个长方体。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950" y="2572538"/>
            <a:ext cx="257176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10. </a:t>
            </a:r>
            <a:r>
              <a:rPr lang="zh-CN" altLang="en-US" sz="2000" dirty="0">
                <a:latin typeface="宋体" panose="02010600030101010101" pitchFamily="2" charset="-122"/>
              </a:rPr>
              <a:t>开启顶点捕捉，在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lift</a:t>
            </a:r>
            <a:r>
              <a:rPr lang="zh-CN" altLang="en-US" sz="2000" dirty="0">
                <a:latin typeface="宋体" panose="02010600030101010101" pitchFamily="2" charset="-122"/>
              </a:rPr>
              <a:t>（左视图）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和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Top</a:t>
            </a:r>
            <a:r>
              <a:rPr lang="zh-CN" altLang="en-US" sz="2000" dirty="0">
                <a:latin typeface="宋体" panose="02010600030101010101" pitchFamily="2" charset="-122"/>
              </a:rPr>
              <a:t>（顶视图）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中配合</a:t>
            </a:r>
            <a:r>
              <a:rPr lang="en-US" altLang="en-US" sz="2000" dirty="0">
                <a:latin typeface="宋体" panose="02010600030101010101" pitchFamily="2" charset="-122"/>
              </a:rPr>
              <a:t>2</a:t>
            </a:r>
            <a:r>
              <a:rPr lang="en-US" altLang="zh-CN" sz="2000" dirty="0">
                <a:latin typeface="宋体" panose="02010600030101010101" pitchFamily="2" charset="-122"/>
              </a:rPr>
              <a:t>.5</a:t>
            </a:r>
            <a:r>
              <a:rPr lang="zh-CN" altLang="en-US" sz="2000" dirty="0">
                <a:latin typeface="宋体" panose="02010600030101010101" pitchFamily="2" charset="-122"/>
              </a:rPr>
              <a:t>维捕捉命令，移动步骤</a:t>
            </a:r>
            <a:r>
              <a:rPr lang="en-US" altLang="zh-CN" sz="2000" dirty="0">
                <a:latin typeface="宋体" panose="02010600030101010101" pitchFamily="2" charset="-122"/>
              </a:rPr>
              <a:t>9</a:t>
            </a:r>
            <a:r>
              <a:rPr lang="zh-CN" altLang="en-US" sz="2000" dirty="0">
                <a:latin typeface="宋体" panose="02010600030101010101" pitchFamily="2" charset="-122"/>
              </a:rPr>
              <a:t>中的长方体至一侧。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182" y="2858290"/>
            <a:ext cx="31432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330" y="2858290"/>
            <a:ext cx="564360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11. </a:t>
            </a:r>
            <a:r>
              <a:rPr lang="zh-CN" altLang="en-US" sz="2000" dirty="0">
                <a:latin typeface="宋体" panose="02010600030101010101" pitchFamily="2" charset="-122"/>
              </a:rPr>
              <a:t>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Top</a:t>
            </a:r>
            <a:r>
              <a:rPr lang="zh-CN" altLang="en-US" sz="2000" dirty="0">
                <a:latin typeface="宋体" panose="02010600030101010101" pitchFamily="2" charset="-122"/>
              </a:rPr>
              <a:t>（顶视图）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中配合</a:t>
            </a:r>
            <a:r>
              <a:rPr lang="en-US" altLang="en-US" sz="2000" dirty="0">
                <a:latin typeface="宋体" panose="02010600030101010101" pitchFamily="2" charset="-122"/>
              </a:rPr>
              <a:t> 2</a:t>
            </a:r>
            <a:r>
              <a:rPr lang="en-US" altLang="zh-CN" sz="2000" dirty="0">
                <a:latin typeface="宋体" panose="02010600030101010101" pitchFamily="2" charset="-122"/>
              </a:rPr>
              <a:t>.5</a:t>
            </a:r>
            <a:r>
              <a:rPr lang="zh-CN" altLang="en-US" sz="2000" dirty="0">
                <a:latin typeface="宋体" panose="02010600030101010101" pitchFamily="2" charset="-122"/>
              </a:rPr>
              <a:t>维捕捉命令，捕捉步骤</a:t>
            </a:r>
            <a:r>
              <a:rPr lang="en-US" altLang="en-US" sz="2000" dirty="0">
                <a:latin typeface="宋体" panose="02010600030101010101" pitchFamily="2" charset="-122"/>
              </a:rPr>
              <a:t>10</a:t>
            </a:r>
            <a:r>
              <a:rPr lang="zh-CN" altLang="en-US" sz="2000" dirty="0">
                <a:latin typeface="宋体" panose="02010600030101010101" pitchFamily="2" charset="-122"/>
              </a:rPr>
              <a:t>中移动后的长方体左上角点并使用移动复制（</a:t>
            </a:r>
            <a:r>
              <a:rPr lang="en-US" altLang="en-US" sz="2000" dirty="0">
                <a:latin typeface="宋体" panose="02010600030101010101" pitchFamily="2" charset="-122"/>
              </a:rPr>
              <a:t>shift+</a:t>
            </a:r>
            <a:r>
              <a:rPr lang="zh-CN" altLang="en-US" sz="2000" dirty="0">
                <a:latin typeface="宋体" panose="02010600030101010101" pitchFamily="2" charset="-122"/>
              </a:rPr>
              <a:t>鼠标左键）命令向右拖动长方体至最右侧角点，松开鼠标后弹出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Clone Options</a:t>
            </a:r>
            <a:r>
              <a:rPr lang="zh-CN" altLang="en-US" sz="2000" dirty="0">
                <a:latin typeface="宋体" panose="02010600030101010101" pitchFamily="2" charset="-122"/>
              </a:rPr>
              <a:t>（克隆选项）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，单击</a:t>
            </a:r>
            <a:r>
              <a:rPr lang="en-US" altLang="en-US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退出对话框，完成茶几模型制作。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124" y="2858290"/>
            <a:ext cx="485778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6974" y="3715546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02</a:t>
            </a:r>
            <a:endParaRPr lang="zh-CN" altLang="en-US" sz="2390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23570" y="2922456"/>
            <a:ext cx="714811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360</a:t>
            </a:r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度旋转书架的制作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lvl="1" algn="l"/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7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8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2264" y="5858686"/>
            <a:ext cx="322684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/>
              <a:t>  任务内容为</a:t>
            </a:r>
            <a:r>
              <a:rPr lang="en-US" dirty="0"/>
              <a:t>360</a:t>
            </a:r>
            <a:r>
              <a:rPr lang="zh-CN" altLang="en-US" dirty="0"/>
              <a:t>度旋转书架制作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388" y="1286654"/>
            <a:ext cx="3546395" cy="440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19"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968" cy="2144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215480"/>
            <a:ext cx="7091045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掌握样条线捕捉绘制方法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掌握移动复制命令的使用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掌握挤出命令的使用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304800"/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掌握旋转命令的使用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576705"/>
            <a:ext cx="942848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1.</a:t>
            </a:r>
            <a:r>
              <a:rPr 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启动</a:t>
            </a:r>
            <a:r>
              <a:rPr lang="en-US" sz="2000" dirty="0">
                <a:latin typeface="宋体" panose="02010600030101010101" pitchFamily="2" charset="-122"/>
              </a:rPr>
              <a:t>3ds Max</a:t>
            </a:r>
            <a:r>
              <a:rPr lang="zh-CN" altLang="en-US" sz="2000" dirty="0">
                <a:latin typeface="宋体" panose="02010600030101010101" pitchFamily="2" charset="-122"/>
              </a:rPr>
              <a:t>软件，将显示单位和系统单位都设置为毫米。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2. </a:t>
            </a:r>
            <a:r>
              <a:rPr lang="zh-CN" altLang="en-US" sz="2000" dirty="0">
                <a:latin typeface="宋体" panose="02010600030101010101" pitchFamily="2" charset="-122"/>
              </a:rPr>
              <a:t>单击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创建面板，选择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图形下的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Rectangle</a:t>
            </a:r>
            <a:r>
              <a:rPr lang="zh-CN" altLang="en-US" sz="2000" dirty="0">
                <a:latin typeface="宋体" panose="02010600030101010101" pitchFamily="2" charset="-122"/>
              </a:rPr>
              <a:t>（矩形）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Front</a:t>
            </a:r>
            <a:r>
              <a:rPr lang="zh-CN" altLang="en-US" sz="2000" dirty="0">
                <a:latin typeface="宋体" panose="02010600030101010101" pitchFamily="2" charset="-122"/>
              </a:rPr>
              <a:t>（前视图）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中绘制一个</a:t>
            </a:r>
            <a:r>
              <a:rPr lang="en-US" altLang="en-US" sz="2000" dirty="0">
                <a:latin typeface="宋体" panose="02010600030101010101" pitchFamily="2" charset="-122"/>
              </a:rPr>
              <a:t>300mm</a:t>
            </a:r>
            <a:r>
              <a:rPr lang="en-US" altLang="zh-CN" sz="2000" dirty="0">
                <a:latin typeface="宋体" panose="02010600030101010101" pitchFamily="2" charset="-122"/>
              </a:rPr>
              <a:t>×</a:t>
            </a:r>
            <a:r>
              <a:rPr lang="en-US" altLang="en-US" sz="2000" dirty="0">
                <a:latin typeface="宋体" panose="02010600030101010101" pitchFamily="2" charset="-122"/>
              </a:rPr>
              <a:t>18mm</a:t>
            </a:r>
            <a:r>
              <a:rPr lang="zh-CN" altLang="en-US" sz="2000" dirty="0">
                <a:latin typeface="宋体" panose="02010600030101010101" pitchFamily="2" charset="-122"/>
              </a:rPr>
              <a:t>的矩形。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marL="0" indent="0"/>
            <a:endParaRPr 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6" name="图片 45"/>
          <p:cNvPicPr/>
          <p:nvPr/>
        </p:nvPicPr>
        <p:blipFill>
          <a:blip r:embed="rId2" cstate="print"/>
          <a:srcRect r="6987" b="8182"/>
          <a:stretch>
            <a:fillRect/>
          </a:stretch>
        </p:blipFill>
        <p:spPr bwMode="auto">
          <a:xfrm>
            <a:off x="5095074" y="3215480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2"/>
          <p:cNvSpPr/>
          <p:nvPr/>
        </p:nvSpPr>
        <p:spPr>
          <a:xfrm rot="5400000">
            <a:off x="2286000" y="-243840"/>
            <a:ext cx="2660650" cy="7225030"/>
          </a:xfrm>
          <a:custGeom>
            <a:avLst/>
            <a:gdLst>
              <a:gd name="connsiteX0" fmla="*/ 47 w 10000"/>
              <a:gd name="connsiteY0" fmla="*/ 0 h 10902"/>
              <a:gd name="connsiteX1" fmla="*/ 10000 w 10000"/>
              <a:gd name="connsiteY1" fmla="*/ 902 h 10902"/>
              <a:gd name="connsiteX2" fmla="*/ 10000 w 10000"/>
              <a:gd name="connsiteY2" fmla="*/ 10902 h 10902"/>
              <a:gd name="connsiteX3" fmla="*/ 0 w 10000"/>
              <a:gd name="connsiteY3" fmla="*/ 10902 h 10902"/>
              <a:gd name="connsiteX4" fmla="*/ 47 w 10000"/>
              <a:gd name="connsiteY4" fmla="*/ 0 h 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902">
                <a:moveTo>
                  <a:pt x="47" y="0"/>
                </a:moveTo>
                <a:lnTo>
                  <a:pt x="10000" y="902"/>
                </a:lnTo>
                <a:lnTo>
                  <a:pt x="10000" y="10902"/>
                </a:lnTo>
                <a:lnTo>
                  <a:pt x="0" y="10902"/>
                </a:lnTo>
                <a:cubicBezTo>
                  <a:pt x="16" y="7328"/>
                  <a:pt x="31" y="3574"/>
                  <a:pt x="4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 rot="180000">
            <a:off x="6831965" y="2038350"/>
            <a:ext cx="583565" cy="2660650"/>
          </a:xfrm>
          <a:prstGeom prst="parallelogram">
            <a:avLst>
              <a:gd name="adj" fmla="val 81719"/>
            </a:avLst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/>
          </a:p>
        </p:txBody>
      </p:sp>
      <p:sp>
        <p:nvSpPr>
          <p:cNvPr id="5" name="流程图: 手动输入 7"/>
          <p:cNvSpPr/>
          <p:nvPr/>
        </p:nvSpPr>
        <p:spPr>
          <a:xfrm rot="16200000">
            <a:off x="10808970" y="2199640"/>
            <a:ext cx="2217420" cy="2036445"/>
          </a:xfrm>
          <a:custGeom>
            <a:avLst/>
            <a:gdLst>
              <a:gd name="connsiteX0" fmla="*/ 48 w 10000"/>
              <a:gd name="connsiteY0" fmla="*/ 0 h 8661"/>
              <a:gd name="connsiteX1" fmla="*/ 10000 w 10000"/>
              <a:gd name="connsiteY1" fmla="*/ 1926 h 8661"/>
              <a:gd name="connsiteX2" fmla="*/ 10000 w 10000"/>
              <a:gd name="connsiteY2" fmla="*/ 8661 h 8661"/>
              <a:gd name="connsiteX3" fmla="*/ 0 w 10000"/>
              <a:gd name="connsiteY3" fmla="*/ 8661 h 8661"/>
              <a:gd name="connsiteX4" fmla="*/ 48 w 10000"/>
              <a:gd name="connsiteY4" fmla="*/ 0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8661">
                <a:moveTo>
                  <a:pt x="48" y="0"/>
                </a:moveTo>
                <a:lnTo>
                  <a:pt x="10000" y="1926"/>
                </a:lnTo>
                <a:lnTo>
                  <a:pt x="10000" y="8661"/>
                </a:lnTo>
                <a:lnTo>
                  <a:pt x="0" y="8661"/>
                </a:lnTo>
                <a:lnTo>
                  <a:pt x="4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87185" y="369570"/>
            <a:ext cx="4868545" cy="6538595"/>
            <a:chOff x="10418" y="1034"/>
            <a:chExt cx="7667" cy="10297"/>
          </a:xfrm>
        </p:grpSpPr>
        <p:sp>
          <p:nvSpPr>
            <p:cNvPr id="7" name="矩形 6"/>
            <p:cNvSpPr/>
            <p:nvPr/>
          </p:nvSpPr>
          <p:spPr>
            <a:xfrm rot="766633">
              <a:off x="10433" y="10489"/>
              <a:ext cx="6239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766633">
              <a:off x="10884" y="8779"/>
              <a:ext cx="6191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766633">
              <a:off x="12081" y="1657"/>
              <a:ext cx="5759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766633">
              <a:off x="11114" y="6997"/>
              <a:ext cx="5748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lvl="0"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766633">
              <a:off x="11510" y="5256"/>
              <a:ext cx="5653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766633">
              <a:off x="11808" y="3421"/>
              <a:ext cx="5822" cy="843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/>
              <a:endParaRPr lang="en-US" sz="1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 3"/>
            <p:cNvSpPr/>
            <p:nvPr/>
          </p:nvSpPr>
          <p:spPr>
            <a:xfrm rot="21596744">
              <a:off x="11797" y="2791"/>
              <a:ext cx="5987" cy="821"/>
            </a:xfrm>
            <a:custGeom>
              <a:avLst/>
              <a:gdLst>
                <a:gd name="connsiteX0" fmla="*/ 5887046 w 5887046"/>
                <a:gd name="connsiteY0" fmla="*/ 0 h 720107"/>
                <a:gd name="connsiteX1" fmla="*/ 5748699 w 5887046"/>
                <a:gd name="connsiteY1" fmla="*/ 720107 h 720107"/>
                <a:gd name="connsiteX2" fmla="*/ 0 w 5887046"/>
                <a:gd name="connsiteY2" fmla="*/ 720080 h 720107"/>
                <a:gd name="connsiteX3" fmla="*/ 164014 w 5887046"/>
                <a:gd name="connsiteY3" fmla="*/ 0 h 720107"/>
                <a:gd name="connsiteX4" fmla="*/ 5887046 w 5887046"/>
                <a:gd name="connsiteY4" fmla="*/ 0 h 72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046" h="720107">
                  <a:moveTo>
                    <a:pt x="5887046" y="0"/>
                  </a:moveTo>
                  <a:lnTo>
                    <a:pt x="5748699" y="720107"/>
                  </a:lnTo>
                  <a:lnTo>
                    <a:pt x="0" y="720080"/>
                  </a:lnTo>
                  <a:lnTo>
                    <a:pt x="164014" y="0"/>
                  </a:lnTo>
                  <a:lnTo>
                    <a:pt x="5887046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任务二</a:t>
              </a:r>
              <a:r>
                <a:rPr lang="en-US" altLang="zh-CN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360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度旋转书架的制作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5"/>
            <p:cNvSpPr/>
            <p:nvPr/>
          </p:nvSpPr>
          <p:spPr>
            <a:xfrm rot="21596744">
              <a:off x="11487" y="4644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任务三简约风格书柜的制作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6"/>
            <p:cNvSpPr/>
            <p:nvPr/>
          </p:nvSpPr>
          <p:spPr>
            <a:xfrm rot="21596744">
              <a:off x="11163" y="6374"/>
              <a:ext cx="5971" cy="823"/>
            </a:xfrm>
            <a:custGeom>
              <a:avLst/>
              <a:gdLst>
                <a:gd name="connsiteX0" fmla="*/ 3760259 w 3760259"/>
                <a:gd name="connsiteY0" fmla="*/ 0 h 721644"/>
                <a:gd name="connsiteX1" fmla="*/ 3646441 w 3760259"/>
                <a:gd name="connsiteY1" fmla="*/ 707466 h 721644"/>
                <a:gd name="connsiteX2" fmla="*/ 0 w 3760259"/>
                <a:gd name="connsiteY2" fmla="*/ 721644 h 721644"/>
                <a:gd name="connsiteX3" fmla="*/ 105092 w 3760259"/>
                <a:gd name="connsiteY3" fmla="*/ 0 h 721644"/>
                <a:gd name="connsiteX4" fmla="*/ 3760259 w 3760259"/>
                <a:gd name="connsiteY4" fmla="*/ 0 h 7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258" h="721644">
                  <a:moveTo>
                    <a:pt x="3760259" y="0"/>
                  </a:moveTo>
                  <a:lnTo>
                    <a:pt x="3646441" y="707466"/>
                  </a:lnTo>
                  <a:lnTo>
                    <a:pt x="0" y="721644"/>
                  </a:lnTo>
                  <a:lnTo>
                    <a:pt x="105092" y="0"/>
                  </a:lnTo>
                  <a:lnTo>
                    <a:pt x="376025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任务四现代风格休闲椅的制作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"/>
            <p:cNvSpPr/>
            <p:nvPr/>
          </p:nvSpPr>
          <p:spPr>
            <a:xfrm rot="21596744">
              <a:off x="12059" y="1034"/>
              <a:ext cx="6027" cy="842"/>
            </a:xfrm>
            <a:custGeom>
              <a:avLst/>
              <a:gdLst>
                <a:gd name="connsiteX0" fmla="*/ 5836155 w 5836155"/>
                <a:gd name="connsiteY0" fmla="*/ 0 h 738686"/>
                <a:gd name="connsiteX1" fmla="*/ 5672141 w 5836155"/>
                <a:gd name="connsiteY1" fmla="*/ 720080 h 738686"/>
                <a:gd name="connsiteX2" fmla="*/ 0 w 5836155"/>
                <a:gd name="connsiteY2" fmla="*/ 738687 h 738686"/>
                <a:gd name="connsiteX3" fmla="*/ 138757 w 5836155"/>
                <a:gd name="connsiteY3" fmla="*/ 172 h 738686"/>
                <a:gd name="connsiteX4" fmla="*/ 5836155 w 5836155"/>
                <a:gd name="connsiteY4" fmla="*/ 0 h 73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155" h="738686">
                  <a:moveTo>
                    <a:pt x="5836155" y="0"/>
                  </a:moveTo>
                  <a:lnTo>
                    <a:pt x="5672141" y="720080"/>
                  </a:lnTo>
                  <a:lnTo>
                    <a:pt x="0" y="738687"/>
                  </a:lnTo>
                  <a:lnTo>
                    <a:pt x="138757" y="172"/>
                  </a:lnTo>
                  <a:lnTo>
                    <a:pt x="5836155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/>
              <a:r>
                <a:rPr lang="zh-CN" altLang="en-US" sz="20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任务一现代风格茶几的制作</a:t>
              </a:r>
              <a:endPara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5"/>
            <p:cNvSpPr/>
            <p:nvPr/>
          </p:nvSpPr>
          <p:spPr>
            <a:xfrm rot="21596744">
              <a:off x="10867" y="8108"/>
              <a:ext cx="601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任务五欧式风格书桌制作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5"/>
            <p:cNvSpPr/>
            <p:nvPr/>
          </p:nvSpPr>
          <p:spPr>
            <a:xfrm rot="21596744">
              <a:off x="10418" y="9814"/>
              <a:ext cx="6677" cy="821"/>
            </a:xfrm>
            <a:custGeom>
              <a:avLst/>
              <a:gdLst>
                <a:gd name="connsiteX0" fmla="*/ 4926966 w 4926966"/>
                <a:gd name="connsiteY0" fmla="*/ 0 h 720106"/>
                <a:gd name="connsiteX1" fmla="*/ 4784325 w 4926966"/>
                <a:gd name="connsiteY1" fmla="*/ 720106 h 720106"/>
                <a:gd name="connsiteX2" fmla="*/ 0 w 4926966"/>
                <a:gd name="connsiteY2" fmla="*/ 720080 h 720106"/>
                <a:gd name="connsiteX3" fmla="*/ 131944 w 4926966"/>
                <a:gd name="connsiteY3" fmla="*/ 14138 h 720106"/>
                <a:gd name="connsiteX4" fmla="*/ 4926966 w 4926966"/>
                <a:gd name="connsiteY4" fmla="*/ 0 h 72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6966" h="720106">
                  <a:moveTo>
                    <a:pt x="4926966" y="0"/>
                  </a:moveTo>
                  <a:lnTo>
                    <a:pt x="4784325" y="720106"/>
                  </a:lnTo>
                  <a:lnTo>
                    <a:pt x="0" y="720080"/>
                  </a:lnTo>
                  <a:lnTo>
                    <a:pt x="131944" y="14138"/>
                  </a:lnTo>
                  <a:lnTo>
                    <a:pt x="4926966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p>
              <a:pPr algn="ctr"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任务六欧式风格橱柜的制作与表现</a:t>
              </a:r>
              <a:endParaRPr lang="zh-CN" altLang="en-US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10"/>
          <p:cNvSpPr txBox="1"/>
          <p:nvPr/>
        </p:nvSpPr>
        <p:spPr>
          <a:xfrm>
            <a:off x="23495" y="2937510"/>
            <a:ext cx="673925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第二部分家具建模和建筑构件制作</a:t>
            </a:r>
            <a:endParaRPr 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23495" y="3498215"/>
            <a:ext cx="680275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 室内家具三维模型制作与表现</a:t>
            </a:r>
            <a:endParaRPr 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9408">
        <p:fade/>
      </p:transition>
    </mc:Choice>
    <mc:Fallback>
      <p:transition spd="med" advClick="0" advTm="94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3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2" fill="hold" grpId="4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3" bldLvl="0" animBg="1"/>
      <p:bldP spid="5" grpId="4" bldLvl="0" animBg="1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23306" y="2072472"/>
            <a:ext cx="4497705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3. </a:t>
            </a:r>
            <a:r>
              <a:rPr lang="zh-CN" altLang="en-US" sz="2000" dirty="0">
                <a:latin typeface="宋体" panose="02010600030101010101" pitchFamily="2" charset="-122"/>
              </a:rPr>
              <a:t>绘制一个</a:t>
            </a:r>
            <a:r>
              <a:rPr lang="en-US" sz="2000" dirty="0">
                <a:latin typeface="宋体" panose="02010600030101010101" pitchFamily="2" charset="-122"/>
              </a:rPr>
              <a:t>18mm</a:t>
            </a:r>
            <a:r>
              <a:rPr lang="en-US" altLang="zh-CN" sz="2000" dirty="0">
                <a:latin typeface="宋体" panose="02010600030101010101" pitchFamily="2" charset="-122"/>
              </a:rPr>
              <a:t>×</a:t>
            </a:r>
            <a:r>
              <a:rPr lang="en-US" sz="2000" dirty="0">
                <a:latin typeface="宋体" panose="02010600030101010101" pitchFamily="2" charset="-122"/>
              </a:rPr>
              <a:t>264mm</a:t>
            </a:r>
            <a:r>
              <a:rPr lang="zh-CN" altLang="en-US" sz="2000" dirty="0">
                <a:latin typeface="宋体" panose="02010600030101010101" pitchFamily="2" charset="-122"/>
              </a:rPr>
              <a:t>的矩形，配合顶点捕捉命令，将其放置在如图所示位置。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4. </a:t>
            </a:r>
            <a:r>
              <a:rPr lang="zh-CN" altLang="en-US" sz="2000" dirty="0">
                <a:latin typeface="宋体" panose="02010600030101010101" pitchFamily="2" charset="-122"/>
              </a:rPr>
              <a:t>继续配合顶点捕捉命令，将绘制的顶板和侧板矩形分别向底部和右侧进行移动复制（</a:t>
            </a:r>
            <a:r>
              <a:rPr lang="en-US" sz="2000" dirty="0">
                <a:latin typeface="宋体" panose="02010600030101010101" pitchFamily="2" charset="-122"/>
              </a:rPr>
              <a:t>shift+</a:t>
            </a:r>
            <a:r>
              <a:rPr lang="zh-CN" altLang="en-US" sz="2000" dirty="0">
                <a:latin typeface="宋体" panose="02010600030101010101" pitchFamily="2" charset="-122"/>
              </a:rPr>
              <a:t>鼠标左键）。</a:t>
            </a:r>
            <a:endParaRPr lang="en-US" altLang="zh-CN" sz="2000" dirty="0">
              <a:latin typeface="宋体" panose="02010600030101010101" pitchFamily="2" charset="-122"/>
            </a:endParaRPr>
          </a:p>
          <a:p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6908" y="1358092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6908" y="3929860"/>
            <a:ext cx="250033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237686" y="2572538"/>
            <a:ext cx="373761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5. </a:t>
            </a:r>
            <a:r>
              <a:rPr lang="zh-CN" altLang="en-US" sz="2000" dirty="0">
                <a:latin typeface="宋体" panose="02010600030101010101" pitchFamily="2" charset="-122"/>
              </a:rPr>
              <a:t>绘制背板矩形，捕捉图中框选的两个角点，完成单个柜体背板矩形的绘制。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endParaRPr lang="zh-CN" altLang="en-US" sz="2000" dirty="0">
              <a:latin typeface="宋体" panose="02010600030101010101" pitchFamily="2" charset="-122"/>
            </a:endParaRPr>
          </a:p>
          <a:p>
            <a:pPr marL="0" indent="0"/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6908" y="2001034"/>
            <a:ext cx="2676525" cy="256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6. </a:t>
            </a:r>
            <a:r>
              <a:rPr lang="zh-CN" altLang="en-US" sz="2000" dirty="0">
                <a:latin typeface="宋体" panose="02010600030101010101" pitchFamily="2" charset="-122"/>
              </a:rPr>
              <a:t>依次选择绘制的顶板、底板以及两个侧板四个矩形。</a:t>
            </a:r>
            <a:r>
              <a:rPr lang="zh-CN" altLang="en-US" sz="2000" dirty="0"/>
              <a:t>单击</a:t>
            </a:r>
            <a:r>
              <a:rPr lang="en-US" sz="2000" dirty="0"/>
              <a:t> </a:t>
            </a:r>
            <a:r>
              <a:rPr lang="zh-CN" altLang="en-US" sz="2000" dirty="0"/>
              <a:t>（修改）命令按钮进入修改面板，打开修改命令下拉列表，选择</a:t>
            </a:r>
            <a:r>
              <a:rPr lang="en-US" altLang="zh-CN" sz="2000" dirty="0"/>
              <a:t>【</a:t>
            </a:r>
            <a:r>
              <a:rPr lang="en-US" sz="2000" dirty="0"/>
              <a:t>Extrude</a:t>
            </a:r>
            <a:r>
              <a:rPr lang="zh-CN" altLang="en-US" sz="2000" dirty="0"/>
              <a:t>（挤出）</a:t>
            </a:r>
            <a:r>
              <a:rPr lang="en-US" altLang="zh-CN" sz="2000" dirty="0"/>
              <a:t>】</a:t>
            </a:r>
            <a:r>
              <a:rPr lang="zh-CN" altLang="en-US" sz="2000" dirty="0"/>
              <a:t>命令，对选中的四个矩形进行挤出，挤出</a:t>
            </a:r>
            <a:r>
              <a:rPr lang="en-US" altLang="zh-CN" sz="2000" dirty="0"/>
              <a:t>【</a:t>
            </a:r>
            <a:r>
              <a:rPr lang="en-US" sz="2000" dirty="0"/>
              <a:t>amount</a:t>
            </a:r>
            <a:r>
              <a:rPr lang="zh-CN" altLang="en-US" sz="2000" dirty="0"/>
              <a:t>（数量）</a:t>
            </a:r>
            <a:r>
              <a:rPr lang="en-US" altLang="zh-CN" sz="2000" dirty="0"/>
              <a:t>】</a:t>
            </a:r>
            <a:r>
              <a:rPr lang="zh-CN" altLang="en-US" sz="2000" dirty="0"/>
              <a:t>为</a:t>
            </a:r>
            <a:r>
              <a:rPr lang="en-US" sz="2000" dirty="0"/>
              <a:t>332</a:t>
            </a:r>
            <a:r>
              <a:rPr lang="zh-CN" altLang="en-US" sz="2000" dirty="0"/>
              <a:t>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884" y="2715414"/>
            <a:ext cx="371477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7. </a:t>
            </a:r>
            <a:r>
              <a:rPr lang="zh-CN" altLang="en-US" sz="2000" dirty="0">
                <a:latin typeface="宋体" panose="02010600030101010101" pitchFamily="2" charset="-122"/>
              </a:rPr>
              <a:t>选择绘制的背板。</a:t>
            </a:r>
            <a:r>
              <a:rPr lang="zh-CN" altLang="en-US" sz="2000" dirty="0"/>
              <a:t>单击</a:t>
            </a:r>
            <a:r>
              <a:rPr lang="en-US" sz="2000" dirty="0"/>
              <a:t> </a:t>
            </a:r>
            <a:r>
              <a:rPr lang="zh-CN" altLang="en-US" sz="2000" dirty="0"/>
              <a:t>（修改）命令按钮进入修改面板，打开修改命令下拉列表，选择</a:t>
            </a:r>
            <a:r>
              <a:rPr lang="en-US" altLang="zh-CN" sz="2000" dirty="0"/>
              <a:t>【</a:t>
            </a:r>
            <a:r>
              <a:rPr lang="en-US" sz="2000" dirty="0"/>
              <a:t>Extrude</a:t>
            </a:r>
            <a:r>
              <a:rPr lang="zh-CN" altLang="en-US" sz="2000" dirty="0"/>
              <a:t>（挤出）</a:t>
            </a:r>
            <a:r>
              <a:rPr lang="en-US" altLang="zh-CN" sz="2000" dirty="0"/>
              <a:t>】</a:t>
            </a:r>
            <a:r>
              <a:rPr lang="zh-CN" altLang="en-US" sz="2000" dirty="0"/>
              <a:t>命令，对选中的四个矩形进行挤出，挤出</a:t>
            </a:r>
            <a:r>
              <a:rPr lang="en-US" altLang="zh-CN" sz="2000" dirty="0"/>
              <a:t>【</a:t>
            </a:r>
            <a:r>
              <a:rPr lang="en-US" sz="2000" dirty="0"/>
              <a:t>amount</a:t>
            </a:r>
            <a:r>
              <a:rPr lang="zh-CN" altLang="en-US" sz="2000" dirty="0"/>
              <a:t>（数量）</a:t>
            </a:r>
            <a:r>
              <a:rPr lang="en-US" altLang="zh-CN" sz="2000" dirty="0"/>
              <a:t>】</a:t>
            </a:r>
            <a:r>
              <a:rPr lang="zh-CN" altLang="en-US" sz="2000" dirty="0"/>
              <a:t>为</a:t>
            </a:r>
            <a:r>
              <a:rPr lang="en-US" sz="2000" dirty="0"/>
              <a:t>18</a:t>
            </a:r>
            <a:r>
              <a:rPr lang="zh-CN" altLang="en-US" sz="2000" dirty="0"/>
              <a:t>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3636" y="2786852"/>
            <a:ext cx="314327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8.</a:t>
            </a:r>
            <a:r>
              <a:rPr lang="zh-CN" altLang="en-US" sz="2000" dirty="0">
                <a:latin typeface="宋体" panose="02010600030101010101" pitchFamily="2" charset="-122"/>
              </a:rPr>
              <a:t>选中所有挤出后长方体，在菜单栏上单击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Group</a:t>
            </a:r>
            <a:r>
              <a:rPr lang="zh-CN" altLang="en-US" sz="2000" dirty="0">
                <a:latin typeface="宋体" panose="02010600030101010101" pitchFamily="2" charset="-122"/>
              </a:rPr>
              <a:t>（组）</a:t>
            </a:r>
            <a:r>
              <a:rPr lang="en-US" altLang="zh-CN" sz="2000" dirty="0">
                <a:latin typeface="宋体" panose="02010600030101010101" pitchFamily="2" charset="-122"/>
              </a:rPr>
              <a:t>】→【</a:t>
            </a:r>
            <a:r>
              <a:rPr lang="en-US" sz="2000" dirty="0">
                <a:latin typeface="宋体" panose="02010600030101010101" pitchFamily="2" charset="-122"/>
              </a:rPr>
              <a:t>Group</a:t>
            </a:r>
            <a:r>
              <a:rPr lang="zh-CN" altLang="en-US" sz="2000" dirty="0">
                <a:latin typeface="宋体" panose="02010600030101010101" pitchFamily="2" charset="-122"/>
              </a:rPr>
              <a:t>（成组）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命令，将其成组。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3570" y="2358224"/>
            <a:ext cx="4219593" cy="351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79700" y="1403350"/>
            <a:ext cx="894842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9. </a:t>
            </a:r>
            <a:r>
              <a:rPr lang="zh-CN" altLang="en-US" sz="2000" dirty="0">
                <a:latin typeface="宋体" panose="02010600030101010101" pitchFamily="2" charset="-122"/>
              </a:rPr>
              <a:t>配合顶点捕捉命令，向下移动复制成组的柜体。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818" y="2215348"/>
            <a:ext cx="164307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1024" y="2215348"/>
            <a:ext cx="171451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737620" y="2286786"/>
            <a:ext cx="4000528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10.</a:t>
            </a:r>
            <a:r>
              <a:rPr lang="zh-CN" altLang="en-US" sz="2000" dirty="0">
                <a:latin typeface="宋体" panose="02010600030101010101" pitchFamily="2" charset="-122"/>
              </a:rPr>
              <a:t>关闭捕捉命令，激活旋转（</a:t>
            </a:r>
            <a:r>
              <a:rPr lang="en-US" sz="2000" dirty="0">
                <a:latin typeface="宋体" panose="02010600030101010101" pitchFamily="2" charset="-122"/>
              </a:rPr>
              <a:t>E</a:t>
            </a:r>
            <a:r>
              <a:rPr lang="zh-CN" altLang="en-US" sz="2000" dirty="0">
                <a:latin typeface="宋体" panose="02010600030101010101" pitchFamily="2" charset="-122"/>
              </a:rPr>
              <a:t>）命令，透视图中选中从上至下数第二个柜体向左侧旋转</a:t>
            </a:r>
            <a:r>
              <a:rPr lang="en-US" sz="2000" dirty="0">
                <a:latin typeface="宋体" panose="02010600030101010101" pitchFamily="2" charset="-122"/>
              </a:rPr>
              <a:t>30</a:t>
            </a:r>
            <a:r>
              <a:rPr lang="zh-CN" altLang="en-US" sz="2000" dirty="0">
                <a:latin typeface="宋体" panose="02010600030101010101" pitchFamily="2" charset="-122"/>
              </a:rPr>
              <a:t>，将从上至下数第三个柜体向右侧旋转</a:t>
            </a:r>
            <a:r>
              <a:rPr lang="en-US" sz="2000" dirty="0">
                <a:latin typeface="宋体" panose="02010600030101010101" pitchFamily="2" charset="-122"/>
              </a:rPr>
              <a:t>30</a:t>
            </a:r>
            <a:r>
              <a:rPr lang="en-US" altLang="zh-CN" sz="2000" dirty="0">
                <a:latin typeface="宋体" panose="02010600030101010101" pitchFamily="2" charset="-122"/>
              </a:rPr>
              <a:t>°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6842" y="1500968"/>
            <a:ext cx="242889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951934" y="1715282"/>
            <a:ext cx="7715304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11</a:t>
            </a:r>
            <a:r>
              <a:rPr lang="en-US" sz="2000" dirty="0">
                <a:latin typeface="宋体" panose="02010600030101010101" pitchFamily="2" charset="-122"/>
              </a:rPr>
              <a:t>. </a:t>
            </a:r>
            <a:r>
              <a:rPr lang="zh-CN" altLang="en-US" sz="2000" dirty="0">
                <a:latin typeface="宋体" panose="02010600030101010101" pitchFamily="2" charset="-122"/>
              </a:rPr>
              <a:t>选择底部单个柜体并在菜单栏中单击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Group</a:t>
            </a:r>
            <a:r>
              <a:rPr lang="zh-CN" altLang="en-US" sz="2000" dirty="0">
                <a:latin typeface="宋体" panose="02010600030101010101" pitchFamily="2" charset="-122"/>
              </a:rPr>
              <a:t>（组）</a:t>
            </a:r>
            <a:r>
              <a:rPr lang="en-US" altLang="zh-CN" sz="2000" dirty="0">
                <a:latin typeface="宋体" panose="02010600030101010101" pitchFamily="2" charset="-122"/>
              </a:rPr>
              <a:t>】→【</a:t>
            </a:r>
            <a:r>
              <a:rPr lang="en-US" sz="2000" dirty="0">
                <a:latin typeface="宋体" panose="02010600030101010101" pitchFamily="2" charset="-122"/>
              </a:rPr>
              <a:t>Open</a:t>
            </a:r>
            <a:r>
              <a:rPr lang="zh-CN" altLang="en-US" sz="2000" dirty="0">
                <a:latin typeface="宋体" panose="02010600030101010101" pitchFamily="2" charset="-122"/>
              </a:rPr>
              <a:t>（打开）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命令，将柜体底板延</a:t>
            </a:r>
            <a:r>
              <a:rPr lang="en-US" sz="2000" dirty="0">
                <a:latin typeface="宋体" panose="02010600030101010101" pitchFamily="2" charset="-122"/>
              </a:rPr>
              <a:t>Z</a:t>
            </a:r>
            <a:r>
              <a:rPr lang="zh-CN" altLang="en-US" sz="2000" dirty="0">
                <a:latin typeface="宋体" panose="02010600030101010101" pitchFamily="2" charset="-122"/>
              </a:rPr>
              <a:t>轴向下进行移动复制，数量为</a:t>
            </a:r>
            <a:r>
              <a:rPr lang="en-US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个。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6" name="图片 45"/>
          <p:cNvPicPr/>
          <p:nvPr/>
        </p:nvPicPr>
        <p:blipFill>
          <a:blip r:embed="rId2" cstate="print"/>
          <a:srcRect b="8333"/>
          <a:stretch>
            <a:fillRect/>
          </a:stretch>
        </p:blipFill>
        <p:spPr bwMode="auto">
          <a:xfrm>
            <a:off x="4452132" y="3286918"/>
            <a:ext cx="4244606" cy="233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951934" y="1715282"/>
            <a:ext cx="771530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12. </a:t>
            </a:r>
            <a:r>
              <a:rPr lang="zh-CN" altLang="en-US" sz="2000" dirty="0">
                <a:latin typeface="宋体" panose="02010600030101010101" pitchFamily="2" charset="-122"/>
              </a:rPr>
              <a:t>对底板进行对齐、旋转。向右侧旋转</a:t>
            </a:r>
            <a:r>
              <a:rPr lang="en-US" sz="2000" dirty="0">
                <a:latin typeface="宋体" panose="02010600030101010101" pitchFamily="2" charset="-122"/>
              </a:rPr>
              <a:t>30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4876" y="2643976"/>
            <a:ext cx="3626235" cy="148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6314" y="4715678"/>
            <a:ext cx="357190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2594" y="3072604"/>
            <a:ext cx="3657600" cy="217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23372" y="2715414"/>
            <a:ext cx="364333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13. </a:t>
            </a:r>
            <a:r>
              <a:rPr lang="zh-CN" altLang="en-US" sz="2000" dirty="0">
                <a:latin typeface="宋体" panose="02010600030101010101" pitchFamily="2" charset="-122"/>
              </a:rPr>
              <a:t>选择底部单个柜体并在菜单栏中单击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Group</a:t>
            </a:r>
            <a:r>
              <a:rPr lang="zh-CN" altLang="en-US" sz="2000" dirty="0">
                <a:latin typeface="宋体" panose="02010600030101010101" pitchFamily="2" charset="-122"/>
              </a:rPr>
              <a:t>（组）</a:t>
            </a:r>
            <a:r>
              <a:rPr lang="en-US" altLang="zh-CN" sz="2000" dirty="0">
                <a:latin typeface="宋体" panose="02010600030101010101" pitchFamily="2" charset="-122"/>
              </a:rPr>
              <a:t>】→【</a:t>
            </a:r>
            <a:r>
              <a:rPr lang="en-US" sz="2000" dirty="0">
                <a:latin typeface="宋体" panose="02010600030101010101" pitchFamily="2" charset="-122"/>
              </a:rPr>
              <a:t>Close</a:t>
            </a:r>
            <a:r>
              <a:rPr lang="zh-CN" altLang="en-US" sz="2000" dirty="0">
                <a:latin typeface="宋体" panose="02010600030101010101" pitchFamily="2" charset="-122"/>
              </a:rPr>
              <a:t>（关闭）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528" y="1500968"/>
            <a:ext cx="250033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01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854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zh-CN" altLang="en-US" sz="600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2922456"/>
            <a:ext cx="64459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现代风格茶几的制作</a:t>
            </a:r>
            <a:endParaRPr lang="zh-CN" altLang="en-US" sz="2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5096" y="3055173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878">
        <p:random/>
      </p:transition>
    </mc:Choice>
    <mc:Fallback>
      <p:transition spd="slow" advTm="68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学情分析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809058" y="1643844"/>
            <a:ext cx="585791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14</a:t>
            </a:r>
            <a:r>
              <a:rPr lang="en-US" sz="2000" b="1" dirty="0">
                <a:latin typeface="宋体" panose="02010600030101010101" pitchFamily="2" charset="-122"/>
              </a:rPr>
              <a:t>. </a:t>
            </a:r>
            <a:r>
              <a:rPr lang="zh-CN" altLang="en-US" sz="2000" dirty="0">
                <a:latin typeface="宋体" panose="02010600030101010101" pitchFamily="2" charset="-122"/>
              </a:rPr>
              <a:t>配合孤立编辑、对齐和复制命令绘制圆柱体。在顶视图中绘制半径为</a:t>
            </a:r>
            <a:r>
              <a:rPr lang="en-US" sz="2000" dirty="0">
                <a:latin typeface="宋体" panose="02010600030101010101" pitchFamily="2" charset="-122"/>
              </a:rPr>
              <a:t>10mm</a:t>
            </a:r>
            <a:r>
              <a:rPr lang="zh-CN" altLang="en-US" sz="2000" dirty="0">
                <a:latin typeface="宋体" panose="02010600030101010101" pitchFamily="2" charset="-122"/>
              </a:rPr>
              <a:t>，高度为</a:t>
            </a:r>
            <a:r>
              <a:rPr lang="en-US" sz="2000" dirty="0">
                <a:latin typeface="宋体" panose="02010600030101010101" pitchFamily="2" charset="-122"/>
              </a:rPr>
              <a:t>15mm</a:t>
            </a:r>
            <a:r>
              <a:rPr lang="zh-CN" altLang="en-US" sz="2000" dirty="0">
                <a:latin typeface="宋体" panose="02010600030101010101" pitchFamily="2" charset="-122"/>
              </a:rPr>
              <a:t>的圆柱体，</a:t>
            </a:r>
            <a:r>
              <a:rPr lang="en-US" altLang="zh-CN" sz="2000" dirty="0">
                <a:latin typeface="宋体" panose="02010600030101010101" pitchFamily="2" charset="-122"/>
              </a:rPr>
              <a:t>4</a:t>
            </a:r>
            <a:r>
              <a:rPr lang="zh-CN" altLang="en-US" sz="2000" dirty="0">
                <a:latin typeface="宋体" panose="02010600030101010101" pitchFamily="2" charset="-122"/>
              </a:rPr>
              <a:t>个。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360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度旋转书架的制作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6248" y="3144042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330" y="3144042"/>
            <a:ext cx="21431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24164" y="1643844"/>
            <a:ext cx="1707359" cy="440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03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2681" y="3017706"/>
            <a:ext cx="64459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l"/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简约风格书柜的制作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animBg="1"/>
      <p:bldP spid="8" grpId="0" animBg="1"/>
      <p:bldP spid="18" grpId="0"/>
      <p:bldP spid="18" grpId="1"/>
      <p:bldP spid="18" grpId="2"/>
      <p:bldP spid="18" grpId="3"/>
      <p:bldP spid="21" grpId="0"/>
      <p:bldP spid="21" grpId="1"/>
      <p:bldP spid="21" grpId="2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7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8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20000"/>
              </a:lnSpc>
            </a:pP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2264" y="5858686"/>
            <a:ext cx="30008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/>
              <a:t>任务内容为简约风格书柜制作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6578" y="1286654"/>
            <a:ext cx="2495550" cy="425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19">
    <p:pull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1220" y="3144042"/>
            <a:ext cx="709104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</a:t>
            </a:r>
            <a:r>
              <a:rPr 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CAD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文件导入方法</a:t>
            </a:r>
            <a:endParaRPr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</a:t>
            </a:r>
            <a:r>
              <a:rPr 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掌握捕捉冻结对象方法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◆ 掌握挤出命令的使用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304800"/>
            <a:endParaRPr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7054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1.</a:t>
            </a:r>
            <a:r>
              <a:rPr lang="zh-CN" altLang="en-US" sz="2000" dirty="0">
                <a:latin typeface="宋体" panose="02010600030101010101" pitchFamily="2" charset="-122"/>
              </a:rPr>
              <a:t>启动</a:t>
            </a:r>
            <a:r>
              <a:rPr lang="en-US" sz="2000" dirty="0">
                <a:latin typeface="宋体" panose="02010600030101010101" pitchFamily="2" charset="-122"/>
              </a:rPr>
              <a:t>3ds Max</a:t>
            </a:r>
            <a:r>
              <a:rPr lang="zh-CN" altLang="en-US" sz="2000" dirty="0">
                <a:latin typeface="宋体" panose="02010600030101010101" pitchFamily="2" charset="-122"/>
              </a:rPr>
              <a:t>软件，将显示单位和系统单位都设置为毫米。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</a:rPr>
              <a:t>执行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File(</a:t>
            </a:r>
            <a:r>
              <a:rPr lang="zh-CN" altLang="en-US" sz="2000" dirty="0">
                <a:latin typeface="宋体" panose="02010600030101010101" pitchFamily="2" charset="-122"/>
              </a:rPr>
              <a:t>文件</a:t>
            </a:r>
            <a:r>
              <a:rPr lang="en-US" sz="2000" dirty="0">
                <a:latin typeface="宋体" panose="02010600030101010101" pitchFamily="2" charset="-122"/>
              </a:rPr>
              <a:t>)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菜单→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Import</a:t>
            </a:r>
            <a:r>
              <a:rPr lang="zh-CN" altLang="en-US" sz="2000" dirty="0">
                <a:latin typeface="宋体" panose="02010600030101010101" pitchFamily="2" charset="-122"/>
              </a:rPr>
              <a:t>（导入）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命令，在弹出的窗口中选择要导入的</a:t>
            </a:r>
            <a:r>
              <a:rPr lang="en-US" sz="2000" dirty="0">
                <a:latin typeface="宋体" panose="02010600030101010101" pitchFamily="2" charset="-122"/>
              </a:rPr>
              <a:t>CAD</a:t>
            </a:r>
            <a:r>
              <a:rPr lang="zh-CN" altLang="en-US" sz="2000" dirty="0">
                <a:latin typeface="宋体" panose="02010600030101010101" pitchFamily="2" charset="-122"/>
              </a:rPr>
              <a:t>文件。将</a:t>
            </a:r>
            <a:r>
              <a:rPr lang="zh-CN" altLang="en-US" sz="2000" dirty="0"/>
              <a:t>导入后的</a:t>
            </a:r>
            <a:r>
              <a:rPr lang="en-US" sz="2000" dirty="0"/>
              <a:t>CAD</a:t>
            </a:r>
            <a:r>
              <a:rPr lang="zh-CN" altLang="en-US" sz="2000" dirty="0"/>
              <a:t>文件生成组并命名。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3834" y="3215480"/>
            <a:ext cx="477735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1-3-3导入CAD图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9124" y="2572538"/>
            <a:ext cx="307183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3.</a:t>
            </a:r>
            <a:r>
              <a:rPr 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在透视图中将书柜图形沿着</a:t>
            </a:r>
            <a:r>
              <a:rPr lang="en-US" sz="2000" dirty="0">
                <a:latin typeface="宋体" panose="02010600030101010101" pitchFamily="2" charset="-122"/>
              </a:rPr>
              <a:t>X</a:t>
            </a:r>
            <a:r>
              <a:rPr lang="zh-CN" altLang="en-US" sz="2000" dirty="0">
                <a:latin typeface="宋体" panose="02010600030101010101" pitchFamily="2" charset="-122"/>
              </a:rPr>
              <a:t>轴进行旋转</a:t>
            </a:r>
            <a:r>
              <a:rPr lang="en-US" sz="2000" dirty="0">
                <a:latin typeface="宋体" panose="02010600030101010101" pitchFamily="2" charset="-122"/>
              </a:rPr>
              <a:t>90</a:t>
            </a:r>
            <a:r>
              <a:rPr lang="en-US" altLang="zh-CN" sz="2000" dirty="0">
                <a:latin typeface="宋体" panose="02010600030101010101" pitchFamily="2" charset="-122"/>
              </a:rPr>
              <a:t>°</a:t>
            </a:r>
            <a:r>
              <a:rPr lang="zh-CN" altLang="en-US" sz="2000" dirty="0">
                <a:latin typeface="宋体" panose="02010600030101010101" pitchFamily="2" charset="-122"/>
              </a:rPr>
              <a:t>，旋转后再将图形进行冻结。</a:t>
            </a:r>
            <a:endParaRPr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496" y="2358224"/>
            <a:ext cx="5274310" cy="253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5536" y="2358224"/>
            <a:ext cx="28575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4.</a:t>
            </a:r>
            <a:r>
              <a:rPr lang="zh-CN" altLang="en-US" sz="2000" dirty="0">
                <a:latin typeface="宋体" panose="02010600030101010101" pitchFamily="2" charset="-122"/>
              </a:rPr>
              <a:t>开启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维顶点捕捉和</a:t>
            </a:r>
            <a:r>
              <a:rPr lang="zh-CN" altLang="en-US" sz="2000" dirty="0"/>
              <a:t>捕捉到冻结对象，</a:t>
            </a:r>
            <a:r>
              <a:rPr lang="zh-CN" altLang="en-US" sz="2000" dirty="0">
                <a:latin typeface="宋体" panose="02010600030101010101" pitchFamily="2" charset="-122"/>
              </a:rPr>
              <a:t>在前视图捕捉绘制冻结的书柜。在右侧命令面板中可以更改绘制矩形的颜色和名字。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2264" y="3072604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4744" y="3072604"/>
            <a:ext cx="2714644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5536" y="2286786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6974" y="4858554"/>
            <a:ext cx="278608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222500" y="1268730"/>
            <a:ext cx="968057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4.</a:t>
            </a:r>
            <a:r>
              <a:rPr lang="zh-CN" altLang="en-US" sz="2000" dirty="0">
                <a:latin typeface="宋体" panose="02010600030101010101" pitchFamily="2" charset="-122"/>
              </a:rPr>
              <a:t>开启</a:t>
            </a:r>
            <a:r>
              <a:rPr lang="en-US" altLang="zh-CN" sz="2000" dirty="0">
                <a:latin typeface="宋体" panose="02010600030101010101" pitchFamily="2" charset="-122"/>
              </a:rPr>
              <a:t>2.5</a:t>
            </a:r>
            <a:r>
              <a:rPr lang="zh-CN" altLang="en-US" sz="2000" dirty="0">
                <a:latin typeface="宋体" panose="02010600030101010101" pitchFamily="2" charset="-122"/>
              </a:rPr>
              <a:t>维顶点捕捉和</a:t>
            </a:r>
            <a:r>
              <a:rPr lang="zh-CN" altLang="en-US" sz="2000" dirty="0"/>
              <a:t>捕捉到冻结对象，</a:t>
            </a:r>
            <a:r>
              <a:rPr lang="zh-CN" altLang="en-US" sz="2000" dirty="0">
                <a:latin typeface="宋体" panose="02010600030101010101" pitchFamily="2" charset="-122"/>
              </a:rPr>
              <a:t>在前视图捕捉绘制冻结的书柜。在右侧命令面板中可以更改绘制矩形的颜色和名字。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2264" y="3072604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4744" y="3072604"/>
            <a:ext cx="2714644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5536" y="2286786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6974" y="4858554"/>
            <a:ext cx="278608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66248" y="2929728"/>
            <a:ext cx="4000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5.</a:t>
            </a:r>
            <a:r>
              <a:rPr lang="zh-CN" altLang="en-US" sz="2000" dirty="0">
                <a:latin typeface="宋体" panose="02010600030101010101" pitchFamily="2" charset="-122"/>
              </a:rPr>
              <a:t>继续使用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Rectangle</a:t>
            </a:r>
            <a:r>
              <a:rPr lang="zh-CN" altLang="en-US" sz="2000" dirty="0">
                <a:latin typeface="宋体" panose="02010600030101010101" pitchFamily="2" charset="-122"/>
              </a:rPr>
              <a:t>（矩形）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，在前视图绘制书柜的侧板、底板、隔板以及背板。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2594" y="1500968"/>
            <a:ext cx="285752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66248" y="2858290"/>
            <a:ext cx="4071966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6.</a:t>
            </a:r>
            <a:r>
              <a:rPr lang="zh-CN" altLang="en-US" sz="2000" dirty="0">
                <a:latin typeface="宋体" panose="02010600030101010101" pitchFamily="2" charset="-122"/>
              </a:rPr>
              <a:t>单击键盘上</a:t>
            </a:r>
            <a:r>
              <a:rPr lang="en-US" sz="2000" dirty="0">
                <a:latin typeface="宋体" panose="02010600030101010101" pitchFamily="2" charset="-122"/>
              </a:rPr>
              <a:t>H</a:t>
            </a:r>
            <a:r>
              <a:rPr lang="zh-CN" altLang="en-US" sz="2000" dirty="0">
                <a:latin typeface="宋体" panose="02010600030101010101" pitchFamily="2" charset="-122"/>
              </a:rPr>
              <a:t>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Select From Scene</a:t>
            </a:r>
            <a:r>
              <a:rPr lang="zh-CN" altLang="en-US" sz="2000" dirty="0">
                <a:latin typeface="宋体" panose="02010600030101010101" pitchFamily="2" charset="-122"/>
              </a:rPr>
              <a:t>（从场景选择）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对话框，将底板、隔板（横向）以及右侧中隔板</a:t>
            </a:r>
            <a:r>
              <a:rPr lang="en-US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个（竖向）全部选中，单击</a:t>
            </a:r>
            <a:r>
              <a:rPr lang="en-US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完成选择。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6" name="图片 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5404" y="1286654"/>
            <a:ext cx="36433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5206" y="5787248"/>
            <a:ext cx="323165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任务内容为现代风格茶几的制作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884" y="2286786"/>
            <a:ext cx="57864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19">
    <p:pull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309124" y="1572406"/>
            <a:ext cx="407196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7.</a:t>
            </a:r>
            <a:r>
              <a:rPr lang="zh-CN" altLang="en-US" sz="2000" dirty="0">
                <a:latin typeface="宋体" panose="02010600030101010101" pitchFamily="2" charset="-122"/>
              </a:rPr>
              <a:t>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命令，为图形添加一个挤出命令，挤出数量为</a:t>
            </a:r>
            <a:r>
              <a:rPr lang="en-US" sz="2000" dirty="0">
                <a:latin typeface="宋体" panose="02010600030101010101" pitchFamily="2" charset="-122"/>
              </a:rPr>
              <a:t>-427mm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9784" y="1500968"/>
            <a:ext cx="278608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9124" y="3215480"/>
            <a:ext cx="185738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2264" y="3215480"/>
            <a:ext cx="185738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7786742" cy="1357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8</a:t>
            </a:r>
            <a:r>
              <a:rPr lang="en-US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dirty="0">
                <a:latin typeface="宋体" panose="02010600030101010101" pitchFamily="2" charset="-122"/>
              </a:rPr>
              <a:t>单击键盘上</a:t>
            </a:r>
            <a:r>
              <a:rPr lang="en-US" sz="2000" dirty="0">
                <a:latin typeface="宋体" panose="02010600030101010101" pitchFamily="2" charset="-122"/>
              </a:rPr>
              <a:t>H</a:t>
            </a:r>
            <a:r>
              <a:rPr lang="zh-CN" altLang="en-US" sz="2000" dirty="0">
                <a:latin typeface="宋体" panose="02010600030101010101" pitchFamily="2" charset="-122"/>
              </a:rPr>
              <a:t>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Select From Scene</a:t>
            </a:r>
            <a:r>
              <a:rPr lang="zh-CN" altLang="en-US" sz="2000" dirty="0">
                <a:latin typeface="宋体" panose="02010600030101010101" pitchFamily="2" charset="-122"/>
              </a:rPr>
              <a:t>（从场景选择）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对话框，将顶板、侧板和左侧中隔板（竖向）全部选中，单击</a:t>
            </a:r>
            <a:r>
              <a:rPr lang="en-US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完成选择。使用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命令，为图形添加一个挤出命令，挤出数量为</a:t>
            </a:r>
            <a:r>
              <a:rPr lang="en-US" sz="2000" dirty="0">
                <a:latin typeface="宋体" panose="02010600030101010101" pitchFamily="2" charset="-122"/>
              </a:rPr>
              <a:t>-450mm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0628" y="3001166"/>
            <a:ext cx="264320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8214" y="2786852"/>
            <a:ext cx="228601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778674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9.</a:t>
            </a:r>
            <a:r>
              <a:rPr lang="zh-CN" altLang="en-US" sz="2000" dirty="0">
                <a:latin typeface="宋体" panose="02010600030101010101" pitchFamily="2" charset="-122"/>
              </a:rPr>
              <a:t>单击键盘上</a:t>
            </a:r>
            <a:r>
              <a:rPr lang="en-US" sz="2000" dirty="0">
                <a:latin typeface="宋体" panose="02010600030101010101" pitchFamily="2" charset="-122"/>
              </a:rPr>
              <a:t>H</a:t>
            </a:r>
            <a:r>
              <a:rPr lang="zh-CN" altLang="en-US" sz="2000" dirty="0">
                <a:latin typeface="宋体" panose="02010600030101010101" pitchFamily="2" charset="-122"/>
              </a:rPr>
              <a:t>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Select From Scene</a:t>
            </a:r>
            <a:r>
              <a:rPr lang="zh-CN" altLang="en-US" sz="2000" dirty="0">
                <a:latin typeface="宋体" panose="02010600030101010101" pitchFamily="2" charset="-122"/>
              </a:rPr>
              <a:t>（从场景选择）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对话框，将背板</a:t>
            </a:r>
            <a:r>
              <a:rPr lang="en-US" sz="2000" dirty="0">
                <a:latin typeface="宋体" panose="02010600030101010101" pitchFamily="2" charset="-122"/>
              </a:rPr>
              <a:t>1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选中，单击</a:t>
            </a:r>
            <a:r>
              <a:rPr lang="en-US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完成选择，使用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命令，为图形添加一个挤出命令，挤出数量为</a:t>
            </a:r>
            <a:r>
              <a:rPr lang="en-US" sz="2000" dirty="0">
                <a:latin typeface="宋体" panose="02010600030101010101" pitchFamily="2" charset="-122"/>
              </a:rPr>
              <a:t>5mm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0628" y="2572538"/>
            <a:ext cx="278608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3900" y="2572538"/>
            <a:ext cx="228601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8"/>
            <a:ext cx="428628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10.</a:t>
            </a:r>
            <a:r>
              <a:rPr lang="zh-CN" altLang="en-US" sz="2000" dirty="0">
                <a:latin typeface="宋体" panose="02010600030101010101" pitchFamily="2" charset="-122"/>
              </a:rPr>
              <a:t>右键单击主工具栏上</a:t>
            </a:r>
            <a:r>
              <a:rPr 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移动命令按钮，弹出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Move Transform Type-In</a:t>
            </a:r>
            <a:r>
              <a:rPr lang="zh-CN" altLang="en-US" sz="2000" dirty="0">
                <a:latin typeface="宋体" panose="02010600030101010101" pitchFamily="2" charset="-122"/>
              </a:rPr>
              <a:t>（移动变换输入）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对话框，在右侧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Offset:Screen</a:t>
            </a:r>
            <a:r>
              <a:rPr lang="zh-CN" altLang="en-US" sz="2000" dirty="0">
                <a:latin typeface="宋体" panose="02010600030101010101" pitchFamily="2" charset="-122"/>
              </a:rPr>
              <a:t>（偏移：世界）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下</a:t>
            </a:r>
            <a:r>
              <a:rPr lang="en-US" sz="2000" dirty="0">
                <a:latin typeface="宋体" panose="02010600030101010101" pitchFamily="2" charset="-122"/>
              </a:rPr>
              <a:t>Y</a:t>
            </a:r>
            <a:r>
              <a:rPr lang="zh-CN" altLang="en-US" sz="2000" dirty="0">
                <a:latin typeface="宋体" panose="02010600030101010101" pitchFamily="2" charset="-122"/>
              </a:rPr>
              <a:t>轴后面输入</a:t>
            </a:r>
            <a:r>
              <a:rPr lang="en-US" sz="2000" dirty="0">
                <a:latin typeface="宋体" panose="02010600030101010101" pitchFamily="2" charset="-122"/>
              </a:rPr>
              <a:t>432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000" y="3929860"/>
            <a:ext cx="328614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8280" y="1715282"/>
            <a:ext cx="27146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094810" y="1500969"/>
            <a:ext cx="821537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11.</a:t>
            </a:r>
            <a:r>
              <a:rPr lang="zh-CN" altLang="en-US" sz="2000" dirty="0">
                <a:latin typeface="宋体" panose="02010600030101010101" pitchFamily="2" charset="-122"/>
              </a:rPr>
              <a:t>单击键盘上</a:t>
            </a:r>
            <a:r>
              <a:rPr lang="en-US" sz="2000" dirty="0">
                <a:latin typeface="宋体" panose="02010600030101010101" pitchFamily="2" charset="-122"/>
              </a:rPr>
              <a:t>H</a:t>
            </a:r>
            <a:r>
              <a:rPr lang="zh-CN" altLang="en-US" sz="2000" dirty="0">
                <a:latin typeface="宋体" panose="02010600030101010101" pitchFamily="2" charset="-122"/>
              </a:rPr>
              <a:t>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Select From Scene</a:t>
            </a:r>
            <a:r>
              <a:rPr lang="zh-CN" altLang="en-US" sz="2000" dirty="0">
                <a:latin typeface="宋体" panose="02010600030101010101" pitchFamily="2" charset="-122"/>
              </a:rPr>
              <a:t>（从场景选择）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对话框，将背板</a:t>
            </a:r>
            <a:r>
              <a:rPr lang="en-US" sz="2000" dirty="0">
                <a:latin typeface="宋体" panose="02010600030101010101" pitchFamily="2" charset="-122"/>
              </a:rPr>
              <a:t>3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sz="2000" dirty="0">
                <a:latin typeface="宋体" panose="02010600030101010101" pitchFamily="2" charset="-122"/>
              </a:rPr>
              <a:t>4</a:t>
            </a:r>
            <a:r>
              <a:rPr lang="zh-CN" altLang="en-US" sz="2000" dirty="0">
                <a:latin typeface="宋体" panose="02010600030101010101" pitchFamily="2" charset="-122"/>
              </a:rPr>
              <a:t>选中，单击</a:t>
            </a:r>
            <a:r>
              <a:rPr lang="en-US" sz="2000" dirty="0">
                <a:latin typeface="宋体" panose="02010600030101010101" pitchFamily="2" charset="-122"/>
              </a:rPr>
              <a:t>OK</a:t>
            </a:r>
            <a:r>
              <a:rPr lang="zh-CN" altLang="en-US" sz="2000" dirty="0">
                <a:latin typeface="宋体" panose="02010600030101010101" pitchFamily="2" charset="-122"/>
              </a:rPr>
              <a:t>完成选择，使用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Extrude</a:t>
            </a:r>
            <a:r>
              <a:rPr lang="zh-CN" altLang="en-US" sz="2000" dirty="0">
                <a:latin typeface="宋体" panose="02010600030101010101" pitchFamily="2" charset="-122"/>
              </a:rPr>
              <a:t>（挤出）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命令，为图形添加一个挤出命令，挤出数量为</a:t>
            </a:r>
            <a:r>
              <a:rPr lang="en-US" sz="2000" dirty="0">
                <a:latin typeface="宋体" panose="02010600030101010101" pitchFamily="2" charset="-122"/>
              </a:rPr>
              <a:t>18mm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190" y="2643976"/>
            <a:ext cx="271464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6776" y="2643976"/>
            <a:ext cx="250033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66248" y="1786720"/>
            <a:ext cx="4143404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</a:t>
            </a:r>
            <a:r>
              <a:rPr lang="en-US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</a:rPr>
              <a:t>右键单击主工具栏上</a:t>
            </a:r>
            <a:r>
              <a:rPr 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移动命令按钮，弹出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>
                <a:latin typeface="宋体" panose="02010600030101010101" pitchFamily="2" charset="-122"/>
              </a:rPr>
              <a:t>Move Transform Type-In</a:t>
            </a:r>
            <a:r>
              <a:rPr lang="zh-CN" altLang="en-US" sz="2000" dirty="0">
                <a:latin typeface="宋体" panose="02010600030101010101" pitchFamily="2" charset="-122"/>
              </a:rPr>
              <a:t>（移动变换输入）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对话框，在右侧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sz="2000" dirty="0" err="1">
                <a:latin typeface="宋体" panose="02010600030101010101" pitchFamily="2" charset="-122"/>
              </a:rPr>
              <a:t>Offset:Screen</a:t>
            </a:r>
            <a:r>
              <a:rPr lang="zh-CN" altLang="en-US" sz="2000" dirty="0">
                <a:latin typeface="宋体" panose="02010600030101010101" pitchFamily="2" charset="-122"/>
              </a:rPr>
              <a:t>（偏移：世界）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下</a:t>
            </a:r>
            <a:r>
              <a:rPr lang="en-US" sz="2000" dirty="0">
                <a:latin typeface="宋体" panose="02010600030101010101" pitchFamily="2" charset="-122"/>
              </a:rPr>
              <a:t>Y</a:t>
            </a:r>
            <a:r>
              <a:rPr lang="zh-CN" altLang="en-US" sz="2000" dirty="0">
                <a:latin typeface="宋体" panose="02010600030101010101" pitchFamily="2" charset="-122"/>
              </a:rPr>
              <a:t>轴后面输入</a:t>
            </a:r>
            <a:r>
              <a:rPr lang="en-US" sz="2000" dirty="0">
                <a:latin typeface="宋体" panose="02010600030101010101" pitchFamily="2" charset="-122"/>
              </a:rPr>
              <a:t>450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4" name="图片 4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000" y="4144174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4032" y="1715282"/>
            <a:ext cx="271464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9024164" y="6287314"/>
            <a:ext cx="1357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</a:rPr>
              <a:t>正面效果</a:t>
            </a:r>
            <a:endParaRPr lang="zh-CN" altLang="en-US" sz="1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6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3166248" y="1786720"/>
            <a:ext cx="414340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zh-CN" sz="2000" b="1" dirty="0">
                <a:latin typeface="宋体" panose="02010600030101010101" pitchFamily="2" charset="-122"/>
              </a:rPr>
              <a:t>1</a:t>
            </a:r>
            <a:r>
              <a:rPr lang="en-US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</a:rPr>
              <a:t>完成后效果。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410575" y="16002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简约风格书柜的制作</a:t>
            </a:r>
            <a:endParaRPr lang="zh-CN" alt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124" y="2286786"/>
            <a:ext cx="557216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1354" y="2215348"/>
            <a:ext cx="21431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10095734" y="6358752"/>
            <a:ext cx="1357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</a:rPr>
              <a:t>背面效果</a:t>
            </a:r>
            <a:endParaRPr lang="zh-CN" altLang="en-US" sz="1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7054">
    <p:pull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7745" y="1498563"/>
            <a:ext cx="466049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tx1">
                    <a:alpha val="3000"/>
                  </a:schemeClr>
                </a:solidFill>
                <a:latin typeface="Arial Black" panose="020B0A04020102020204" pitchFamily="34" charset="0"/>
              </a:rPr>
              <a:t>04</a:t>
            </a:r>
            <a:endParaRPr lang="zh-CN" altLang="en-US" sz="23900" dirty="0">
              <a:solidFill>
                <a:schemeClr val="tx1">
                  <a:alpha val="3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 flipV="1">
            <a:off x="-2489564" y="2408598"/>
            <a:ext cx="6260239" cy="1443042"/>
          </a:xfrm>
          <a:custGeom>
            <a:avLst/>
            <a:gdLst>
              <a:gd name="connsiteX0" fmla="*/ 6260239 w 6260239"/>
              <a:gd name="connsiteY0" fmla="*/ 1443042 h 1443042"/>
              <a:gd name="connsiteX1" fmla="*/ 6260239 w 6260239"/>
              <a:gd name="connsiteY1" fmla="*/ 1370077 h 1443042"/>
              <a:gd name="connsiteX2" fmla="*/ 3239468 w 6260239"/>
              <a:gd name="connsiteY2" fmla="*/ 0 h 1443042"/>
              <a:gd name="connsiteX3" fmla="*/ 0 w 6260239"/>
              <a:gd name="connsiteY3" fmla="*/ 1443042 h 14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0239" h="1443042">
                <a:moveTo>
                  <a:pt x="6260239" y="1443042"/>
                </a:moveTo>
                <a:lnTo>
                  <a:pt x="6260239" y="1370077"/>
                </a:lnTo>
                <a:lnTo>
                  <a:pt x="3239468" y="0"/>
                </a:lnTo>
                <a:lnTo>
                  <a:pt x="0" y="14430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 flipV="1">
            <a:off x="-2557704" y="2938221"/>
            <a:ext cx="6396518" cy="1443041"/>
          </a:xfrm>
          <a:custGeom>
            <a:avLst/>
            <a:gdLst>
              <a:gd name="connsiteX0" fmla="*/ 6396518 w 6396518"/>
              <a:gd name="connsiteY0" fmla="*/ 1443041 h 1443041"/>
              <a:gd name="connsiteX1" fmla="*/ 3214875 w 6396518"/>
              <a:gd name="connsiteY1" fmla="*/ 0 h 1443041"/>
              <a:gd name="connsiteX2" fmla="*/ 0 w 6396518"/>
              <a:gd name="connsiteY2" fmla="*/ 1432086 h 1443041"/>
              <a:gd name="connsiteX3" fmla="*/ 0 w 6396518"/>
              <a:gd name="connsiteY3" fmla="*/ 1443041 h 144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6518" h="1443041">
                <a:moveTo>
                  <a:pt x="6396518" y="1443041"/>
                </a:moveTo>
                <a:lnTo>
                  <a:pt x="3214875" y="0"/>
                </a:lnTo>
                <a:lnTo>
                  <a:pt x="0" y="1432086"/>
                </a:lnTo>
                <a:lnTo>
                  <a:pt x="0" y="144304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16200000" flipV="1">
            <a:off x="-529500" y="638885"/>
            <a:ext cx="2419074" cy="110320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809311" y="3009214"/>
            <a:ext cx="10223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A3A3A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zh-CN" altLang="en-US" sz="6000" dirty="0">
              <a:solidFill>
                <a:srgbClr val="3A3A3A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4702132" y="279743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7134106" y="4024395"/>
            <a:ext cx="1730273" cy="2716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11716683" y="3016282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12681" y="2922456"/>
            <a:ext cx="6729730" cy="922020"/>
          </a:xfrm>
          <a:prstGeom prst="rect">
            <a:avLst/>
          </a:prstGeom>
        </p:spPr>
        <p:txBody>
          <a:bodyPr wrap="none">
            <a:spAutoFit/>
          </a:bodyPr>
          <a:p>
            <a:pPr marL="0" lvl="1" algn="l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现代风格休闲椅制作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886">
        <p:random/>
      </p:transition>
    </mc:Choice>
    <mc:Fallback>
      <p:transition spd="slow" advTm="48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6" grpId="0" bldLvl="0" animBg="1"/>
      <p:bldP spid="8" grpId="0" bldLvl="0" animBg="1"/>
      <p:bldP spid="18" grpId="0"/>
      <p:bldP spid="18" grpId="1"/>
      <p:bldP spid="18" grpId="2"/>
      <p:bldP spid="18" grpId="3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bldLvl="0" animBg="1"/>
      <p:bldP spid="33" grpId="0" bldLvl="0" animBg="1"/>
      <p:bldP spid="21" grpId="0"/>
      <p:bldP spid="21" grpId="1"/>
      <p:bldP spid="21" grpId="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575" y="6050280"/>
            <a:ext cx="2811145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任务内容为 现代风格椅制作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4" descr="14203227324832898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080" y="1139825"/>
            <a:ext cx="4580255" cy="4580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70225"/>
            <a:chOff x="-2090" y="3192"/>
            <a:chExt cx="8996" cy="4835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4730" y="3144520"/>
            <a:ext cx="57061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掌握3</a:t>
            </a:r>
            <a:r>
              <a:rPr 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 </a:t>
            </a:r>
            <a:r>
              <a:rPr 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MAX</a:t>
            </a:r>
            <a:r>
              <a:rPr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线型调节使用</a:t>
            </a:r>
            <a:r>
              <a:rPr 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掌握样条线编辑和绘制方法；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/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掌握挤出命令的使用。</a:t>
            </a:r>
            <a:endParaRPr lang="zh-CN" altLang="en-US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0958" y="61341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43"/>
          <p:cNvSpPr txBox="1"/>
          <p:nvPr/>
        </p:nvSpPr>
        <p:spPr>
          <a:xfrm>
            <a:off x="8502015" y="20447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26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70225"/>
            <a:chOff x="-2090" y="3192"/>
            <a:chExt cx="8996" cy="4835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2" name="矩形 32"/>
          <p:cNvSpPr>
            <a:spLocks noChangeArrowheads="1"/>
          </p:cNvSpPr>
          <p:nvPr/>
        </p:nvSpPr>
        <p:spPr bwMode="auto">
          <a:xfrm>
            <a:off x="1909445" y="2999740"/>
            <a:ext cx="10280650" cy="16719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2084" tIns="31042" rIns="62084" bIns="3104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5046" y="3144520"/>
            <a:ext cx="5611993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掌握几何体捕捉命令的使用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掌握原位复制命令的使用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◆ 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掌握对齐命令的使用</a:t>
            </a:r>
            <a:endParaRPr lang="zh-CN" altLang="en-US" sz="2800" b="1" dirty="0">
              <a:solidFill>
                <a:schemeClr val="accent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墙体框架的制作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0958" y="61341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43"/>
          <p:cNvSpPr txBox="1"/>
          <p:nvPr/>
        </p:nvSpPr>
        <p:spPr>
          <a:xfrm>
            <a:off x="8502015" y="20447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261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56840" y="1148080"/>
            <a:ext cx="88766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制作椅子面</a:t>
            </a:r>
            <a:endParaRPr lang="zh-CN" sz="2000" b="1">
              <a:ea typeface="宋体" panose="02010600030101010101" pitchFamily="2" charset="-122"/>
            </a:endParaRPr>
          </a:p>
          <a:p>
            <a:pPr marL="0" indent="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1.</a:t>
            </a:r>
            <a:r>
              <a:rPr lang="zh-CN" sz="2000" b="0">
                <a:ea typeface="宋体" panose="02010600030101010101" pitchFamily="2" charset="-122"/>
              </a:rPr>
              <a:t>在用“Alt+ W”放大F（前）或L（左）视图，运用线工具，在该视图中用绘制椅子面的线型。</a:t>
            </a:r>
            <a:endParaRPr lang="zh-CN" altLang="en-US" sz="2000"/>
          </a:p>
        </p:txBody>
      </p:sp>
      <p:pic>
        <p:nvPicPr>
          <p:cNvPr id="2" name="图片 -21474825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133" y="2327593"/>
            <a:ext cx="1714500" cy="3199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480" y="2291715"/>
            <a:ext cx="4781550" cy="3213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25700" y="1385570"/>
            <a:ext cx="93783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2.</a:t>
            </a:r>
            <a:r>
              <a:rPr lang="zh-CN" sz="2000" b="0">
                <a:ea typeface="宋体" panose="02010600030101010101" pitchFamily="2" charset="-122"/>
              </a:rPr>
              <a:t>点击鼠标右键找到【Convert to(属性)】，找到【可编辑样条线工具Convert to Editable Spline】                            ，</a:t>
            </a:r>
            <a:r>
              <a:rPr lang="zh-CN" sz="2000">
                <a:sym typeface="+mn-ea"/>
              </a:rPr>
              <a:t>此时命令面板将看到该工作页面弹出。选择</a:t>
            </a:r>
            <a:endParaRPr lang="zh-CN" altLang="en-US" sz="2000" b="0">
              <a:ea typeface="宋体" panose="02010600030101010101" pitchFamily="2" charset="-122"/>
            </a:endParaRPr>
          </a:p>
          <a:p>
            <a:pPr marL="0" indent="0"/>
            <a:endParaRPr lang="zh-CN" altLang="en-US" sz="200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36720" y="1783080"/>
            <a:ext cx="1562100" cy="229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11093450" y="1717040"/>
            <a:ext cx="439420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2478087" y="212502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000" b="0">
                <a:ea typeface="宋体" panose="02010600030101010101" pitchFamily="2" charset="-122"/>
              </a:rPr>
              <a:t>工具，可对画出的点进行调节。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pic>
        <p:nvPicPr>
          <p:cNvPr id="2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255" y="2591435"/>
            <a:ext cx="6920865" cy="367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5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0" y="3420110"/>
            <a:ext cx="5749925" cy="3069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0535" y="6050280"/>
            <a:ext cx="1270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-21474825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398" y="1314768"/>
            <a:ext cx="4141470" cy="3334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6095682" y="656145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1050" b="1">
                <a:ea typeface="楷体" panose="02010609060101010101" charset="-122"/>
              </a:rPr>
              <a:t>※技巧与提示：</a:t>
            </a:r>
            <a:r>
              <a:rPr lang="zh-CN" sz="1050" b="0">
                <a:ea typeface="楷体" panose="02010609060101010101" charset="-122"/>
              </a:rPr>
              <a:t>调整点时，使用移动工具，并注意杠杆的移动。</a:t>
            </a:r>
            <a:endParaRPr lang="zh-CN" altLang="en-US"/>
          </a:p>
        </p:txBody>
      </p:sp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74925" y="1309370"/>
            <a:ext cx="81419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3.</a:t>
            </a:r>
            <a:r>
              <a:rPr lang="zh-CN" sz="2000" b="0">
                <a:ea typeface="宋体" panose="02010600030101010101" pitchFamily="2" charset="-122"/>
              </a:rPr>
              <a:t>找到【可编辑样条线工具Convert to Editable Spline】命令，点击        </a:t>
            </a:r>
            <a:r>
              <a:rPr lang="zh-CN" sz="2000">
                <a:sym typeface="+mn-ea"/>
              </a:rPr>
              <a:t>命令。</a:t>
            </a:r>
            <a:r>
              <a:rPr lang="zh-CN" sz="2000" b="0">
                <a:ea typeface="宋体" panose="02010600030101010101" pitchFamily="2" charset="-122"/>
              </a:rPr>
              <a:t>           </a:t>
            </a:r>
            <a:endParaRPr lang="zh-CN" altLang="en-US" sz="200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0455592" y="1352232"/>
            <a:ext cx="33337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503" y="2184718"/>
            <a:ext cx="1752600" cy="3752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765425" y="1360805"/>
            <a:ext cx="79241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400050"/>
            <a:r>
              <a:rPr lang="zh-CN" sz="2000" b="0">
                <a:ea typeface="宋体" panose="02010600030101010101" pitchFamily="2" charset="-122"/>
              </a:rPr>
              <a:t>找到         </a:t>
            </a:r>
            <a:r>
              <a:rPr lang="zh-CN" sz="2000">
                <a:sym typeface="+mn-ea"/>
              </a:rPr>
              <a:t>中的</a:t>
            </a:r>
            <a:r>
              <a:rPr lang="en-US" sz="2000">
                <a:latin typeface="宋体" panose="02010600030101010101" pitchFamily="2" charset="-122"/>
                <a:sym typeface="+mn-ea"/>
              </a:rPr>
              <a:t> </a:t>
            </a:r>
            <a:r>
              <a:rPr lang="zh-CN" sz="2000">
                <a:sym typeface="+mn-ea"/>
              </a:rPr>
              <a:t>找到【</a:t>
            </a:r>
            <a:r>
              <a:rPr lang="en-US" sz="2000">
                <a:latin typeface="宋体" panose="02010600030101010101" pitchFamily="2" charset="-122"/>
                <a:sym typeface="+mn-ea"/>
              </a:rPr>
              <a:t>Outline</a:t>
            </a:r>
            <a:r>
              <a:rPr lang="zh-CN" sz="2000">
                <a:sym typeface="+mn-ea"/>
              </a:rPr>
              <a:t>（轮廓）】命令，点击线，并给出轮廓，该线通常为双线。</a:t>
            </a:r>
            <a:endParaRPr lang="zh-CN" altLang="en-US" sz="2000"/>
          </a:p>
          <a:p>
            <a:pPr marL="0" indent="400050"/>
            <a:endParaRPr lang="zh-CN" altLang="en-US" sz="2000" b="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18572" y="1412240"/>
            <a:ext cx="342900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5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215" y="2268220"/>
            <a:ext cx="1887855" cy="4217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435" y="2305685"/>
            <a:ext cx="5146675" cy="4179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778760" y="1160780"/>
            <a:ext cx="8522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61214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4.</a:t>
            </a:r>
            <a:r>
              <a:rPr lang="zh-CN" sz="2000" b="0">
                <a:ea typeface="宋体" panose="02010600030101010101" pitchFamily="2" charset="-122"/>
              </a:rPr>
              <a:t>打开【Modifier List（修改列表）】,在修改列表找【Extrude(挤出）】命令，选择线。</a:t>
            </a:r>
            <a:endParaRPr lang="zh-CN" altLang="en-US" sz="2000"/>
          </a:p>
        </p:txBody>
      </p:sp>
      <p:pic>
        <p:nvPicPr>
          <p:cNvPr id="2" name="图片 -21474825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870" y="2185035"/>
            <a:ext cx="2362200" cy="3299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955" y="2185035"/>
            <a:ext cx="2361565" cy="4311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439352" y="119634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/>
            <a:r>
              <a:rPr lang="zh-CN" sz="2000" b="0">
                <a:ea typeface="宋体" panose="02010600030101010101" pitchFamily="2" charset="-122"/>
              </a:rPr>
              <a:t>点击线，切换P视图，进行挤出操作。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pic>
        <p:nvPicPr>
          <p:cNvPr id="2" name="图片 -21474825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445" y="1795145"/>
            <a:ext cx="7880985" cy="3824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384425" y="1366520"/>
            <a:ext cx="91071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0">
                <a:ea typeface="宋体" panose="02010600030101010101" pitchFamily="2" charset="-122"/>
              </a:rPr>
              <a:t>点击【Extrude(挤出）】命令，给出闭合双线相应数值。之后，我们便可以看到挤出后的椅子面，椅子的结构已经制作完成了一半。</a:t>
            </a:r>
            <a:endParaRPr lang="zh-CN" altLang="en-US" sz="2000"/>
          </a:p>
        </p:txBody>
      </p:sp>
      <p:pic>
        <p:nvPicPr>
          <p:cNvPr id="2" name="图片 53"/>
          <p:cNvPicPr>
            <a:picLocks noChangeAspect="1"/>
          </p:cNvPicPr>
          <p:nvPr/>
        </p:nvPicPr>
        <p:blipFill>
          <a:blip r:embed="rId2"/>
          <a:srcRect l="4264" t="4127" r="4089"/>
          <a:stretch>
            <a:fillRect/>
          </a:stretch>
        </p:blipFill>
        <p:spPr>
          <a:xfrm>
            <a:off x="3306445" y="2258695"/>
            <a:ext cx="2661285" cy="2227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480" y="2154555"/>
            <a:ext cx="2185670" cy="4537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57"/>
          <p:cNvPicPr>
            <a:picLocks noChangeAspect="1"/>
          </p:cNvPicPr>
          <p:nvPr/>
        </p:nvPicPr>
        <p:blipFill>
          <a:blip r:embed="rId2"/>
          <a:srcRect r="12711" b="2288"/>
          <a:stretch>
            <a:fillRect/>
          </a:stretch>
        </p:blipFill>
        <p:spPr>
          <a:xfrm>
            <a:off x="2891155" y="1386205"/>
            <a:ext cx="7943215" cy="4747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153285" y="1294765"/>
            <a:ext cx="94615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6070"/>
            <a:r>
              <a:rPr lang="en-US" altLang="zh-CN" sz="2000" b="1">
                <a:ea typeface="宋体" panose="02010600030101010101" pitchFamily="2" charset="-122"/>
              </a:rPr>
              <a:t>2</a:t>
            </a:r>
            <a:r>
              <a:rPr lang="zh-CN" altLang="en-US" sz="2000" b="1">
                <a:ea typeface="宋体" panose="02010600030101010101" pitchFamily="2" charset="-122"/>
              </a:rPr>
              <a:t>、把手制作</a:t>
            </a:r>
            <a:endParaRPr lang="zh-CN" sz="2000" b="1">
              <a:ea typeface="宋体" panose="02010600030101010101" pitchFamily="2" charset="-122"/>
            </a:endParaRPr>
          </a:p>
          <a:p>
            <a:pPr marL="0" indent="30607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5.</a:t>
            </a:r>
            <a:r>
              <a:rPr lang="zh-CN" sz="2000" b="0">
                <a:ea typeface="宋体" panose="02010600030101010101" pitchFamily="2" charset="-122"/>
              </a:rPr>
              <a:t>绘制椅子把手的方式，和椅子面如出一辙。同样是通过绘制线，挤出即可形成椅子的把手部分。</a:t>
            </a:r>
            <a:endParaRPr lang="zh-CN" altLang="en-US" sz="2000"/>
          </a:p>
        </p:txBody>
      </p:sp>
      <p:pic>
        <p:nvPicPr>
          <p:cNvPr id="2" name="图片 58"/>
          <p:cNvPicPr>
            <a:picLocks noChangeAspect="1"/>
          </p:cNvPicPr>
          <p:nvPr/>
        </p:nvPicPr>
        <p:blipFill>
          <a:blip r:embed="rId2"/>
          <a:srcRect r="13756"/>
          <a:stretch>
            <a:fillRect/>
          </a:stretch>
        </p:blipFill>
        <p:spPr>
          <a:xfrm>
            <a:off x="3983990" y="2441575"/>
            <a:ext cx="6021070" cy="3709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512060" y="1576705"/>
            <a:ext cx="879812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1.</a:t>
            </a:r>
            <a:r>
              <a:rPr 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/>
              <a:t>启动</a:t>
            </a:r>
            <a:r>
              <a:rPr lang="en-US" sz="2000" dirty="0"/>
              <a:t>3ds Max</a:t>
            </a:r>
            <a:r>
              <a:rPr lang="zh-CN" altLang="en-US" sz="2000" dirty="0"/>
              <a:t>软件，将显示单位和系统单位都设置为毫米。</a:t>
            </a:r>
            <a:endParaRPr lang="en-US" altLang="zh-CN" sz="2000" dirty="0"/>
          </a:p>
          <a:p>
            <a:endParaRPr lang="zh-CN" altLang="en-US" sz="2000" dirty="0">
              <a:latin typeface="宋体" panose="02010600030101010101" pitchFamily="2" charset="-122"/>
            </a:endParaRPr>
          </a:p>
          <a:p>
            <a:r>
              <a:rPr lang="en-US" sz="2000" b="1" dirty="0">
                <a:latin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sz="2000" b="1" dirty="0">
                <a:latin typeface="宋体" panose="02010600030101010101" pitchFamily="2" charset="-122"/>
              </a:rPr>
              <a:t>2. </a:t>
            </a:r>
            <a:r>
              <a:rPr lang="zh-CN" altLang="en-US" sz="2000" dirty="0"/>
              <a:t>单击</a:t>
            </a:r>
            <a:r>
              <a:rPr lang="en-US" sz="2000" dirty="0"/>
              <a:t> </a:t>
            </a:r>
            <a:r>
              <a:rPr lang="zh-CN" altLang="en-US" sz="2000" dirty="0"/>
              <a:t>创建面板，选择</a:t>
            </a:r>
            <a:r>
              <a:rPr lang="en-US" sz="2000" dirty="0"/>
              <a:t> </a:t>
            </a:r>
            <a:r>
              <a:rPr lang="zh-CN" altLang="en-US" sz="2000" dirty="0"/>
              <a:t>几何体下的</a:t>
            </a:r>
            <a:r>
              <a:rPr lang="en-US" altLang="zh-CN" sz="2000" dirty="0"/>
              <a:t>【</a:t>
            </a:r>
            <a:r>
              <a:rPr lang="en-US" sz="2000" dirty="0"/>
              <a:t>BOX</a:t>
            </a:r>
            <a:r>
              <a:rPr lang="zh-CN" altLang="en-US" sz="2000" dirty="0"/>
              <a:t>（长方体）</a:t>
            </a:r>
            <a:r>
              <a:rPr lang="en-US" altLang="zh-CN" sz="2000" dirty="0"/>
              <a:t>】</a:t>
            </a:r>
            <a:r>
              <a:rPr lang="zh-CN" altLang="en-US" sz="2000" dirty="0"/>
              <a:t>按钮，在</a:t>
            </a:r>
            <a:r>
              <a:rPr lang="en-US" altLang="zh-CN" sz="2000" dirty="0"/>
              <a:t>【</a:t>
            </a:r>
            <a:r>
              <a:rPr lang="en-US" sz="2000" dirty="0"/>
              <a:t>Top</a:t>
            </a:r>
            <a:r>
              <a:rPr lang="zh-CN" altLang="en-US" sz="2000" dirty="0"/>
              <a:t>（顶视图）</a:t>
            </a:r>
            <a:r>
              <a:rPr lang="en-US" altLang="zh-CN" sz="2000" dirty="0"/>
              <a:t>】</a:t>
            </a:r>
            <a:r>
              <a:rPr lang="zh-CN" altLang="en-US" sz="2000" dirty="0"/>
              <a:t>中绘制一个长方体。</a:t>
            </a:r>
            <a:endParaRPr lang="zh-CN" altLang="en-US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7686" y="3358356"/>
            <a:ext cx="264320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6644" y="3358356"/>
            <a:ext cx="507209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166620" y="1260475"/>
            <a:ext cx="95427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6070"/>
            <a:r>
              <a:rPr lang="zh-CN" sz="2000" b="1">
                <a:ea typeface="宋体" panose="02010600030101010101" pitchFamily="2" charset="-122"/>
              </a:rPr>
              <a:t>步骤</a:t>
            </a:r>
            <a:r>
              <a:rPr lang="en-US" sz="2000" b="1">
                <a:latin typeface="宋体" panose="02010600030101010101" pitchFamily="2" charset="-122"/>
              </a:rPr>
              <a:t>6.</a:t>
            </a:r>
            <a:r>
              <a:rPr lang="zh-CN" sz="2000" b="0">
                <a:ea typeface="宋体" panose="02010600030101010101" pitchFamily="2" charset="-122"/>
              </a:rPr>
              <a:t>选择主工具栏中的        </a:t>
            </a:r>
            <a:r>
              <a:rPr lang="zh-CN" sz="2000">
                <a:sym typeface="+mn-ea"/>
              </a:rPr>
              <a:t>移动工具，同时按住【shift】进行复制，此时另一个把手便被绘制出来。</a:t>
            </a:r>
            <a:endParaRPr lang="zh-CN" altLang="en-US" sz="2000" b="0">
              <a:ea typeface="宋体" panose="02010600030101010101" pitchFamily="2" charset="-122"/>
            </a:endParaRPr>
          </a:p>
          <a:p>
            <a:pPr marL="0" indent="306070"/>
            <a:r>
              <a:rPr lang="zh-CN" altLang="en-US" sz="2000"/>
              <a:t>此时，继续利用移动工具，将椅子的把手放到相应的位置上，该椅子的建模便完成了，最后对椅子的颜色进行调整，便可开始进行下一步的渲染了。</a:t>
            </a:r>
            <a:endParaRPr lang="zh-CN" altLang="en-US" sz="200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5418137" y="1260475"/>
            <a:ext cx="38100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815" y="2625725"/>
            <a:ext cx="7718425" cy="3632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70" y="1311910"/>
            <a:ext cx="8348980" cy="4450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 smtClean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6198" y="594360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3340" y="201168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219075" y="2945130"/>
            <a:ext cx="1512570" cy="520065"/>
            <a:chOff x="863153" y="1896625"/>
            <a:chExt cx="2217717" cy="693789"/>
          </a:xfrm>
          <a:solidFill>
            <a:srgbClr val="0070C0"/>
          </a:solidFill>
        </p:grpSpPr>
        <p:sp>
          <p:nvSpPr>
            <p:cNvPr id="94" name="矩形: 圆角 51"/>
            <p:cNvSpPr/>
            <p:nvPr/>
          </p:nvSpPr>
          <p:spPr>
            <a:xfrm>
              <a:off x="863153" y="1896625"/>
              <a:ext cx="2217717" cy="693789"/>
            </a:xfrm>
            <a:prstGeom prst="roundRect">
              <a:avLst>
                <a:gd name="adj" fmla="val 0"/>
              </a:avLst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/>
              <a:endParaRPr lang="en-US" sz="12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26463" y="1936441"/>
              <a:ext cx="2085511" cy="614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内容分析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43"/>
          <p:cNvSpPr txBox="1"/>
          <p:nvPr/>
        </p:nvSpPr>
        <p:spPr>
          <a:xfrm>
            <a:off x="8375015" y="220980"/>
            <a:ext cx="3566160" cy="460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现代风格休闲椅制作</a:t>
            </a:r>
            <a:endParaRPr lang="zh-CN" altLang="en-US" sz="2000" b="1" baseline="-3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4" descr="14203227324832898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415" y="1725930"/>
            <a:ext cx="4810125" cy="476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457450" y="1278890"/>
            <a:ext cx="2097405" cy="3073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indent="0"/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最终效果如图</a:t>
            </a:r>
            <a:endParaRPr lang="zh-CN" altLang="en-US" sz="2000" b="1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64"/>
          <p:cNvPicPr>
            <a:picLocks noChangeAspect="1"/>
          </p:cNvPicPr>
          <p:nvPr/>
        </p:nvPicPr>
        <p:blipFill>
          <a:blip r:embed="rId3"/>
          <a:srcRect t="1498" b="-210"/>
          <a:stretch>
            <a:fillRect/>
          </a:stretch>
        </p:blipFill>
        <p:spPr>
          <a:xfrm>
            <a:off x="2457450" y="1725295"/>
            <a:ext cx="4580255" cy="4769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4019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496820" y="1336675"/>
            <a:ext cx="912939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3. </a:t>
            </a:r>
            <a:r>
              <a:rPr lang="zh-CN" altLang="en-US" sz="2000" dirty="0">
                <a:latin typeface="宋体" panose="02010600030101010101" pitchFamily="2" charset="-122"/>
              </a:rPr>
              <a:t>在前视图中点选步骤</a:t>
            </a:r>
            <a:r>
              <a:rPr lang="en-US" altLang="en-US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中的长方体，对其使用原位复制（</a:t>
            </a:r>
            <a:r>
              <a:rPr lang="en-US" altLang="en-US" sz="2000" dirty="0" err="1">
                <a:latin typeface="宋体" panose="02010600030101010101" pitchFamily="2" charset="-122"/>
              </a:rPr>
              <a:t>Ctrl+C</a:t>
            </a:r>
            <a:r>
              <a:rPr lang="zh-CN" altLang="en-US" sz="2000" dirty="0">
                <a:latin typeface="宋体" panose="02010600030101010101" pitchFamily="2" charset="-122"/>
              </a:rPr>
              <a:t>、</a:t>
            </a:r>
            <a:r>
              <a:rPr lang="en-US" altLang="en-US" sz="2000" dirty="0" err="1">
                <a:latin typeface="宋体" panose="02010600030101010101" pitchFamily="2" charset="-122"/>
              </a:rPr>
              <a:t>Ctrl+V</a:t>
            </a:r>
            <a:r>
              <a:rPr lang="zh-CN" altLang="en-US" sz="2000" dirty="0">
                <a:latin typeface="宋体" panose="02010600030101010101" pitchFamily="2" charset="-122"/>
              </a:rPr>
              <a:t>）命令，按照下图完成弹出对话框参数的修改。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069" y="2367756"/>
            <a:ext cx="3314715" cy="349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666182" y="1358092"/>
            <a:ext cx="835824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4. </a:t>
            </a:r>
            <a:r>
              <a:rPr lang="zh-CN" altLang="en-US" sz="2000" dirty="0">
                <a:latin typeface="宋体" panose="02010600030101010101" pitchFamily="2" charset="-122"/>
              </a:rPr>
              <a:t>继续保持前视图窗口处于激活状态以及长方体处于选中状态，右键单击主工具栏中移动图标</a:t>
            </a:r>
            <a:r>
              <a:rPr lang="en-US" altLang="en-US" sz="2000" dirty="0">
                <a:latin typeface="宋体" panose="02010600030101010101" pitchFamily="2" charset="-122"/>
              </a:rPr>
              <a:t> ,</a:t>
            </a:r>
            <a:r>
              <a:rPr lang="zh-CN" altLang="en-US" sz="2000" dirty="0">
                <a:latin typeface="宋体" panose="02010600030101010101" pitchFamily="2" charset="-122"/>
              </a:rPr>
              <a:t>弹出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Move Transform Type-In</a:t>
            </a:r>
            <a:r>
              <a:rPr lang="zh-CN" altLang="en-US" sz="2000" dirty="0">
                <a:latin typeface="宋体" panose="02010600030101010101" pitchFamily="2" charset="-122"/>
              </a:rPr>
              <a:t>（移动变换输入）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对话框，在右侧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 err="1">
                <a:latin typeface="宋体" panose="02010600030101010101" pitchFamily="2" charset="-122"/>
              </a:rPr>
              <a:t>Offset:Screen</a:t>
            </a:r>
            <a:r>
              <a:rPr lang="zh-CN" altLang="en-US" sz="2000" dirty="0">
                <a:latin typeface="宋体" panose="02010600030101010101" pitchFamily="2" charset="-122"/>
              </a:rPr>
              <a:t>（偏移：世界）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下</a:t>
            </a:r>
            <a:r>
              <a:rPr lang="en-US" altLang="en-US" sz="2000" dirty="0">
                <a:latin typeface="宋体" panose="02010600030101010101" pitchFamily="2" charset="-122"/>
              </a:rPr>
              <a:t>Y</a:t>
            </a:r>
            <a:r>
              <a:rPr lang="zh-CN" altLang="en-US" sz="2000" dirty="0">
                <a:latin typeface="宋体" panose="02010600030101010101" pitchFamily="2" charset="-122"/>
              </a:rPr>
              <a:t>轴后面输入</a:t>
            </a:r>
            <a:r>
              <a:rPr lang="en-US" altLang="en-US" sz="2000" dirty="0">
                <a:latin typeface="宋体" panose="02010600030101010101" pitchFamily="2" charset="-122"/>
              </a:rPr>
              <a:t>200</a:t>
            </a:r>
            <a:r>
              <a:rPr lang="zh-CN" altLang="en-US" sz="2000" dirty="0">
                <a:latin typeface="宋体" panose="02010600030101010101" pitchFamily="2" charset="-122"/>
              </a:rPr>
              <a:t>，移动后效果见下图。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4810" y="3144042"/>
            <a:ext cx="34290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8148" y="3144042"/>
            <a:ext cx="485778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2"/>
          <p:cNvSpPr>
            <a:spLocks noChangeArrowheads="1"/>
          </p:cNvSpPr>
          <p:nvPr/>
        </p:nvSpPr>
        <p:spPr bwMode="auto">
          <a:xfrm>
            <a:off x="0" y="979170"/>
            <a:ext cx="12192000" cy="45719"/>
          </a:xfrm>
          <a:prstGeom prst="rect">
            <a:avLst/>
          </a:prstGeom>
          <a:solidFill>
            <a:srgbClr val="A6A6A6"/>
          </a:solidFill>
          <a:ln w="25400" algn="ctr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-1327150" y="2026920"/>
            <a:ext cx="5712460" cy="3069590"/>
            <a:chOff x="-2090" y="3192"/>
            <a:chExt cx="8996" cy="4834"/>
          </a:xfrm>
        </p:grpSpPr>
        <p:sp>
          <p:nvSpPr>
            <p:cNvPr id="61" name="任意多边形 60"/>
            <p:cNvSpPr/>
            <p:nvPr/>
          </p:nvSpPr>
          <p:spPr>
            <a:xfrm>
              <a:off x="-18" y="3830"/>
              <a:ext cx="3025" cy="4197"/>
            </a:xfrm>
            <a:custGeom>
              <a:avLst/>
              <a:gdLst>
                <a:gd name="connsiteX0" fmla="*/ 0 w 2536723"/>
                <a:gd name="connsiteY0" fmla="*/ 0 h 4041058"/>
                <a:gd name="connsiteX1" fmla="*/ 1933522 w 2536723"/>
                <a:gd name="connsiteY1" fmla="*/ 0 h 4041058"/>
                <a:gd name="connsiteX2" fmla="*/ 2536723 w 2536723"/>
                <a:gd name="connsiteY2" fmla="*/ 565395 h 4041058"/>
                <a:gd name="connsiteX3" fmla="*/ 2536723 w 2536723"/>
                <a:gd name="connsiteY3" fmla="*/ 4041058 h 4041058"/>
                <a:gd name="connsiteX4" fmla="*/ 0 w 2536723"/>
                <a:gd name="connsiteY4" fmla="*/ 4041058 h 404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6723" h="4041058">
                  <a:moveTo>
                    <a:pt x="0" y="0"/>
                  </a:moveTo>
                  <a:lnTo>
                    <a:pt x="1933522" y="0"/>
                  </a:lnTo>
                  <a:lnTo>
                    <a:pt x="2536723" y="565395"/>
                  </a:lnTo>
                  <a:lnTo>
                    <a:pt x="2536723" y="4041058"/>
                  </a:lnTo>
                  <a:lnTo>
                    <a:pt x="0" y="40410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39" y="4638"/>
              <a:ext cx="2382" cy="819"/>
              <a:chOff x="863153" y="1896625"/>
              <a:chExt cx="2217717" cy="693789"/>
            </a:xfrm>
            <a:solidFill>
              <a:srgbClr val="0070C0"/>
            </a:solidFill>
          </p:grpSpPr>
          <p:sp>
            <p:nvSpPr>
              <p:cNvPr id="25" name="矩形: 圆角 51"/>
              <p:cNvSpPr/>
              <p:nvPr/>
            </p:nvSpPr>
            <p:spPr>
              <a:xfrm>
                <a:off x="863153" y="1896625"/>
                <a:ext cx="2217717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26463" y="1936439"/>
                <a:ext cx="2085511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内容分析</a:t>
                </a:r>
                <a:endParaRPr lang="en-US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39" y="5754"/>
              <a:ext cx="2381" cy="819"/>
              <a:chOff x="863153" y="2704212"/>
              <a:chExt cx="2216786" cy="693789"/>
            </a:xfrm>
            <a:solidFill>
              <a:schemeClr val="bg1"/>
            </a:solidFill>
          </p:grpSpPr>
          <p:sp>
            <p:nvSpPr>
              <p:cNvPr id="27" name="矩形: 圆角 46"/>
              <p:cNvSpPr/>
              <p:nvPr/>
            </p:nvSpPr>
            <p:spPr>
              <a:xfrm>
                <a:off x="863153" y="2704212"/>
                <a:ext cx="2216786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26463" y="2744027"/>
                <a:ext cx="2091097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教学目标</a:t>
                </a:r>
                <a:endParaRPr lang="zh-CN" altLang="en-US"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9" y="6870"/>
              <a:ext cx="2383" cy="819"/>
              <a:chOff x="863153" y="3511800"/>
              <a:chExt cx="2218648" cy="693789"/>
            </a:xfrm>
            <a:solidFill>
              <a:srgbClr val="00B0F0"/>
            </a:solidFill>
          </p:grpSpPr>
          <p:sp>
            <p:nvSpPr>
              <p:cNvPr id="35" name="矩形: 圆角 41"/>
              <p:cNvSpPr/>
              <p:nvPr/>
            </p:nvSpPr>
            <p:spPr>
              <a:xfrm>
                <a:off x="863153" y="3511800"/>
                <a:ext cx="2218648" cy="693789"/>
              </a:xfrm>
              <a:prstGeom prst="roundRect">
                <a:avLst>
                  <a:gd name="adj" fmla="val 0"/>
                </a:avLst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/>
                <a:endParaRPr lang="en-US" sz="12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6463" y="3551614"/>
                <a:ext cx="2092028" cy="61416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400" b="1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实施步骤</a:t>
                </a:r>
                <a:endPara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/>
            <a:srcRect l="55555" t="27613" r="36774" b="25299"/>
            <a:stretch>
              <a:fillRect/>
            </a:stretch>
          </p:blipFill>
          <p:spPr>
            <a:xfrm rot="18568216" flipV="1">
              <a:off x="2211" y="-819"/>
              <a:ext cx="395" cy="8996"/>
            </a:xfrm>
            <a:prstGeom prst="rect">
              <a:avLst/>
            </a:prstGeom>
          </p:spPr>
        </p:pic>
        <p:grpSp>
          <p:nvGrpSpPr>
            <p:cNvPr id="88" name="组合 87"/>
            <p:cNvGrpSpPr/>
            <p:nvPr/>
          </p:nvGrpSpPr>
          <p:grpSpPr>
            <a:xfrm>
              <a:off x="122" y="3192"/>
              <a:ext cx="1719" cy="1193"/>
              <a:chOff x="122" y="3192"/>
              <a:chExt cx="1719" cy="1193"/>
            </a:xfrm>
          </p:grpSpPr>
          <p:grpSp>
            <p:nvGrpSpPr>
              <p:cNvPr id="67" name="Group 164"/>
              <p:cNvGrpSpPr/>
              <p:nvPr/>
            </p:nvGrpSpPr>
            <p:grpSpPr>
              <a:xfrm>
                <a:off x="122" y="3192"/>
                <a:ext cx="981" cy="962"/>
                <a:chOff x="6718300" y="2185988"/>
                <a:chExt cx="484188" cy="474663"/>
              </a:xfrm>
              <a:solidFill>
                <a:schemeClr val="accent1"/>
              </a:solidFill>
            </p:grpSpPr>
            <p:sp>
              <p:nvSpPr>
                <p:cNvPr id="68" name="Freeform: Shape 165"/>
                <p:cNvSpPr/>
                <p:nvPr/>
              </p:nvSpPr>
              <p:spPr bwMode="auto">
                <a:xfrm>
                  <a:off x="6718300" y="2297113"/>
                  <a:ext cx="128588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1" y="65"/>
                    </a:cxn>
                    <a:cxn ang="0">
                      <a:pos x="81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1" h="85">
                      <a:moveTo>
                        <a:pt x="40" y="85"/>
                      </a:moveTo>
                      <a:lnTo>
                        <a:pt x="81" y="65"/>
                      </a:lnTo>
                      <a:lnTo>
                        <a:pt x="81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166"/>
                <p:cNvSpPr/>
                <p:nvPr/>
              </p:nvSpPr>
              <p:spPr bwMode="auto">
                <a:xfrm>
                  <a:off x="6858000" y="2297113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167"/>
                <p:cNvSpPr/>
                <p:nvPr/>
              </p:nvSpPr>
              <p:spPr bwMode="auto">
                <a:xfrm>
                  <a:off x="6784975" y="21859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168"/>
                <p:cNvSpPr/>
                <p:nvPr/>
              </p:nvSpPr>
              <p:spPr bwMode="auto">
                <a:xfrm>
                  <a:off x="6718300" y="2522538"/>
                  <a:ext cx="128588" cy="138113"/>
                </a:xfrm>
                <a:custGeom>
                  <a:avLst/>
                  <a:gdLst/>
                  <a:ahLst/>
                  <a:cxnLst>
                    <a:cxn ang="0">
                      <a:pos x="40" y="87"/>
                    </a:cxn>
                    <a:cxn ang="0">
                      <a:pos x="81" y="67"/>
                    </a:cxn>
                    <a:cxn ang="0">
                      <a:pos x="81" y="23"/>
                    </a:cxn>
                    <a:cxn ang="0">
                      <a:pos x="40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0" y="87"/>
                    </a:cxn>
                  </a:cxnLst>
                  <a:rect l="0" t="0" r="r" b="b"/>
                  <a:pathLst>
                    <a:path w="81" h="87">
                      <a:moveTo>
                        <a:pt x="40" y="87"/>
                      </a:moveTo>
                      <a:lnTo>
                        <a:pt x="81" y="67"/>
                      </a:lnTo>
                      <a:lnTo>
                        <a:pt x="81" y="23"/>
                      </a:lnTo>
                      <a:lnTo>
                        <a:pt x="40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0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169"/>
                <p:cNvSpPr/>
                <p:nvPr/>
              </p:nvSpPr>
              <p:spPr bwMode="auto">
                <a:xfrm>
                  <a:off x="6858000" y="2522538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170"/>
                <p:cNvSpPr/>
                <p:nvPr/>
              </p:nvSpPr>
              <p:spPr bwMode="auto">
                <a:xfrm>
                  <a:off x="6784975" y="2411413"/>
                  <a:ext cx="130175" cy="138113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171"/>
                <p:cNvSpPr/>
                <p:nvPr/>
              </p:nvSpPr>
              <p:spPr bwMode="auto">
                <a:xfrm>
                  <a:off x="6932613" y="2414588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172"/>
                <p:cNvSpPr/>
                <p:nvPr/>
              </p:nvSpPr>
              <p:spPr bwMode="auto">
                <a:xfrm>
                  <a:off x="7072313" y="2414588"/>
                  <a:ext cx="130175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173"/>
                <p:cNvSpPr/>
                <p:nvPr/>
              </p:nvSpPr>
              <p:spPr bwMode="auto">
                <a:xfrm>
                  <a:off x="6999288" y="2303463"/>
                  <a:ext cx="131763" cy="134938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Freeform: Shape 165"/>
              <p:cNvSpPr/>
              <p:nvPr/>
            </p:nvSpPr>
            <p:spPr bwMode="auto">
              <a:xfrm>
                <a:off x="1519" y="3323"/>
                <a:ext cx="261" cy="273"/>
              </a:xfrm>
              <a:custGeom>
                <a:avLst/>
                <a:gdLst/>
                <a:ahLst/>
                <a:cxnLst>
                  <a:cxn ang="0">
                    <a:pos x="40" y="85"/>
                  </a:cxn>
                  <a:cxn ang="0">
                    <a:pos x="81" y="65"/>
                  </a:cxn>
                  <a:cxn ang="0">
                    <a:pos x="81" y="22"/>
                  </a:cxn>
                  <a:cxn ang="0">
                    <a:pos x="40" y="0"/>
                  </a:cxn>
                  <a:cxn ang="0">
                    <a:pos x="0" y="22"/>
                  </a:cxn>
                  <a:cxn ang="0">
                    <a:pos x="0" y="65"/>
                  </a:cxn>
                  <a:cxn ang="0">
                    <a:pos x="40" y="85"/>
                  </a:cxn>
                </a:cxnLst>
                <a:rect l="0" t="0" r="r" b="b"/>
                <a:pathLst>
                  <a:path w="81" h="85">
                    <a:moveTo>
                      <a:pt x="40" y="85"/>
                    </a:moveTo>
                    <a:lnTo>
                      <a:pt x="81" y="65"/>
                    </a:lnTo>
                    <a:lnTo>
                      <a:pt x="81" y="22"/>
                    </a:lnTo>
                    <a:lnTo>
                      <a:pt x="40" y="0"/>
                    </a:lnTo>
                    <a:lnTo>
                      <a:pt x="0" y="22"/>
                    </a:lnTo>
                    <a:lnTo>
                      <a:pt x="0" y="65"/>
                    </a:lnTo>
                    <a:lnTo>
                      <a:pt x="40" y="8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995" y="3423"/>
                <a:ext cx="846" cy="962"/>
                <a:chOff x="5708" y="3640"/>
                <a:chExt cx="846" cy="962"/>
              </a:xfrm>
            </p:grpSpPr>
            <p:sp>
              <p:nvSpPr>
                <p:cNvPr id="79" name="Freeform: Shape 166"/>
                <p:cNvSpPr/>
                <p:nvPr/>
              </p:nvSpPr>
              <p:spPr bwMode="auto">
                <a:xfrm>
                  <a:off x="5855" y="3865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167"/>
                <p:cNvSpPr/>
                <p:nvPr/>
              </p:nvSpPr>
              <p:spPr bwMode="auto">
                <a:xfrm>
                  <a:off x="5708" y="3640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4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4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169"/>
                <p:cNvSpPr/>
                <p:nvPr/>
              </p:nvSpPr>
              <p:spPr bwMode="auto">
                <a:xfrm>
                  <a:off x="5855" y="4322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3"/>
                    </a:cxn>
                    <a:cxn ang="0">
                      <a:pos x="39" y="0"/>
                    </a:cxn>
                    <a:cxn ang="0">
                      <a:pos x="0" y="23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3"/>
                      </a:lnTo>
                      <a:lnTo>
                        <a:pt x="39" y="0"/>
                      </a:lnTo>
                      <a:lnTo>
                        <a:pt x="0" y="23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170"/>
                <p:cNvSpPr/>
                <p:nvPr/>
              </p:nvSpPr>
              <p:spPr bwMode="auto">
                <a:xfrm>
                  <a:off x="5708" y="4096"/>
                  <a:ext cx="264" cy="280"/>
                </a:xfrm>
                <a:custGeom>
                  <a:avLst/>
                  <a:gdLst/>
                  <a:ahLst/>
                  <a:cxnLst>
                    <a:cxn ang="0">
                      <a:pos x="41" y="87"/>
                    </a:cxn>
                    <a:cxn ang="0">
                      <a:pos x="82" y="67"/>
                    </a:cxn>
                    <a:cxn ang="0">
                      <a:pos x="82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7"/>
                    </a:cxn>
                    <a:cxn ang="0">
                      <a:pos x="41" y="87"/>
                    </a:cxn>
                  </a:cxnLst>
                  <a:rect l="0" t="0" r="r" b="b"/>
                  <a:pathLst>
                    <a:path w="82" h="87">
                      <a:moveTo>
                        <a:pt x="41" y="87"/>
                      </a:moveTo>
                      <a:lnTo>
                        <a:pt x="82" y="67"/>
                      </a:lnTo>
                      <a:lnTo>
                        <a:pt x="82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7"/>
                      </a:lnTo>
                      <a:lnTo>
                        <a:pt x="41" y="8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171"/>
                <p:cNvSpPr/>
                <p:nvPr/>
              </p:nvSpPr>
              <p:spPr bwMode="auto">
                <a:xfrm>
                  <a:off x="6007" y="4103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0" y="85"/>
                    </a:cxn>
                    <a:cxn ang="0">
                      <a:pos x="83" y="65"/>
                    </a:cxn>
                    <a:cxn ang="0">
                      <a:pos x="83" y="22"/>
                    </a:cxn>
                    <a:cxn ang="0">
                      <a:pos x="40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0" y="85"/>
                    </a:cxn>
                  </a:cxnLst>
                  <a:rect l="0" t="0" r="r" b="b"/>
                  <a:pathLst>
                    <a:path w="83" h="85">
                      <a:moveTo>
                        <a:pt x="40" y="85"/>
                      </a:moveTo>
                      <a:lnTo>
                        <a:pt x="83" y="65"/>
                      </a:lnTo>
                      <a:lnTo>
                        <a:pt x="83" y="22"/>
                      </a:lnTo>
                      <a:lnTo>
                        <a:pt x="40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0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172"/>
                <p:cNvSpPr/>
                <p:nvPr/>
              </p:nvSpPr>
              <p:spPr bwMode="auto">
                <a:xfrm>
                  <a:off x="6290" y="4103"/>
                  <a:ext cx="264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2" y="65"/>
                    </a:cxn>
                    <a:cxn ang="0">
                      <a:pos x="82" y="22"/>
                    </a:cxn>
                    <a:cxn ang="0">
                      <a:pos x="39" y="0"/>
                    </a:cxn>
                    <a:cxn ang="0">
                      <a:pos x="0" y="22"/>
                    </a:cxn>
                    <a:cxn ang="0">
                      <a:pos x="0" y="65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2" h="85">
                      <a:moveTo>
                        <a:pt x="41" y="85"/>
                      </a:moveTo>
                      <a:lnTo>
                        <a:pt x="82" y="65"/>
                      </a:lnTo>
                      <a:lnTo>
                        <a:pt x="82" y="22"/>
                      </a:lnTo>
                      <a:lnTo>
                        <a:pt x="39" y="0"/>
                      </a:lnTo>
                      <a:lnTo>
                        <a:pt x="0" y="22"/>
                      </a:lnTo>
                      <a:lnTo>
                        <a:pt x="0" y="65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173"/>
                <p:cNvSpPr/>
                <p:nvPr/>
              </p:nvSpPr>
              <p:spPr bwMode="auto">
                <a:xfrm>
                  <a:off x="6142" y="3878"/>
                  <a:ext cx="267" cy="273"/>
                </a:xfrm>
                <a:custGeom>
                  <a:avLst/>
                  <a:gdLst/>
                  <a:ahLst/>
                  <a:cxnLst>
                    <a:cxn ang="0">
                      <a:pos x="41" y="85"/>
                    </a:cxn>
                    <a:cxn ang="0">
                      <a:pos x="83" y="64"/>
                    </a:cxn>
                    <a:cxn ang="0">
                      <a:pos x="83" y="22"/>
                    </a:cxn>
                    <a:cxn ang="0">
                      <a:pos x="41" y="0"/>
                    </a:cxn>
                    <a:cxn ang="0">
                      <a:pos x="0" y="22"/>
                    </a:cxn>
                    <a:cxn ang="0">
                      <a:pos x="0" y="64"/>
                    </a:cxn>
                    <a:cxn ang="0">
                      <a:pos x="41" y="85"/>
                    </a:cxn>
                  </a:cxnLst>
                  <a:rect l="0" t="0" r="r" b="b"/>
                  <a:pathLst>
                    <a:path w="83" h="85">
                      <a:moveTo>
                        <a:pt x="41" y="85"/>
                      </a:moveTo>
                      <a:lnTo>
                        <a:pt x="83" y="64"/>
                      </a:lnTo>
                      <a:lnTo>
                        <a:pt x="83" y="22"/>
                      </a:lnTo>
                      <a:lnTo>
                        <a:pt x="41" y="0"/>
                      </a:lnTo>
                      <a:lnTo>
                        <a:pt x="0" y="22"/>
                      </a:lnTo>
                      <a:lnTo>
                        <a:pt x="0" y="64"/>
                      </a:lnTo>
                      <a:lnTo>
                        <a:pt x="41" y="8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2374900" y="1417320"/>
            <a:ext cx="94297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步骤</a:t>
            </a:r>
            <a:r>
              <a:rPr lang="en-US" altLang="en-US" sz="2000" b="1" dirty="0">
                <a:latin typeface="宋体" panose="02010600030101010101" pitchFamily="2" charset="-122"/>
              </a:rPr>
              <a:t>5. </a:t>
            </a:r>
            <a:r>
              <a:rPr lang="zh-CN" altLang="en-US" sz="2000" dirty="0">
                <a:latin typeface="宋体" panose="02010600030101010101" pitchFamily="2" charset="-122"/>
              </a:rPr>
              <a:t>单击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创建面板，选择</a:t>
            </a:r>
            <a:r>
              <a:rPr lang="en-US" altLang="en-US" sz="2000" dirty="0">
                <a:latin typeface="宋体" panose="02010600030101010101" pitchFamily="2" charset="-122"/>
              </a:rPr>
              <a:t> </a:t>
            </a:r>
            <a:r>
              <a:rPr lang="zh-CN" altLang="en-US" sz="2000" dirty="0">
                <a:latin typeface="宋体" panose="02010600030101010101" pitchFamily="2" charset="-122"/>
              </a:rPr>
              <a:t>几何体下的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BOX</a:t>
            </a:r>
            <a:r>
              <a:rPr lang="zh-CN" altLang="en-US" sz="2000" dirty="0">
                <a:latin typeface="宋体" panose="02010600030101010101" pitchFamily="2" charset="-122"/>
              </a:rPr>
              <a:t>（长方体）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按钮，在</a:t>
            </a:r>
            <a:r>
              <a:rPr lang="en-US" altLang="zh-CN" sz="2000" dirty="0">
                <a:latin typeface="宋体" panose="02010600030101010101" pitchFamily="2" charset="-122"/>
              </a:rPr>
              <a:t>【</a:t>
            </a:r>
            <a:r>
              <a:rPr lang="en-US" altLang="en-US" sz="2000" dirty="0">
                <a:latin typeface="宋体" panose="02010600030101010101" pitchFamily="2" charset="-122"/>
              </a:rPr>
              <a:t>Top</a:t>
            </a:r>
            <a:r>
              <a:rPr lang="zh-CN" altLang="en-US" sz="2000" dirty="0">
                <a:latin typeface="宋体" panose="02010600030101010101" pitchFamily="2" charset="-122"/>
              </a:rPr>
              <a:t>（顶视图）</a:t>
            </a:r>
            <a:r>
              <a:rPr lang="en-US" altLang="zh-CN" sz="2000" dirty="0">
                <a:latin typeface="宋体" panose="02010600030101010101" pitchFamily="2" charset="-122"/>
              </a:rPr>
              <a:t>】</a:t>
            </a:r>
            <a:r>
              <a:rPr lang="zh-CN" altLang="en-US" sz="2000" dirty="0">
                <a:latin typeface="宋体" panose="02010600030101010101" pitchFamily="2" charset="-122"/>
              </a:rPr>
              <a:t>空白处绘制一个长方体。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6395" y="172720"/>
            <a:ext cx="4394835" cy="368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家具建模与室内电脑效果图表现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678" y="620395"/>
            <a:ext cx="4472305" cy="4305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Furniture modeling and indoor computer renderings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1400" b="1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223250" y="93345"/>
            <a:ext cx="3581400" cy="715010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8375015" y="220980"/>
            <a:ext cx="3566160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现代风格茶几的制作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3" name="图片 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884" y="2429662"/>
            <a:ext cx="321471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54">
    <p:pull dir="r"/>
  </p:transition>
</p:sld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8414</Words>
  <Application>WPS 演示</Application>
  <PresentationFormat>自定义</PresentationFormat>
  <Paragraphs>957</Paragraphs>
  <Slides>62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6" baseType="lpstr">
      <vt:lpstr>Arial</vt:lpstr>
      <vt:lpstr>宋体</vt:lpstr>
      <vt:lpstr>Wingdings</vt:lpstr>
      <vt:lpstr>Calibri</vt:lpstr>
      <vt:lpstr>微软雅黑</vt:lpstr>
      <vt:lpstr>Arial Black</vt:lpstr>
      <vt:lpstr>Yu Gothic UI Light</vt:lpstr>
      <vt:lpstr>黑体</vt:lpstr>
      <vt:lpstr>仿宋_GB2312</vt:lpstr>
      <vt:lpstr>Arial Unicode MS</vt:lpstr>
      <vt:lpstr>楷体</vt:lpstr>
      <vt:lpstr>MS UI Gothic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苏州珀菲科特网络科技有限公司</Company>
  <LinksUpToDate>false</LinksUpToDate>
  <SharedDoc>false</SharedDoc>
  <HyperlinksChanged>false</HyperlinksChanged>
  <AppVersion>14.0000</AppVersion>
  <Manager>www.515ppt.com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www.515ppt.com</dc:title>
  <dc:creator>www.515ppt.com</dc:creator>
  <cp:keywords>更多精品文档，请访问www.515ppt.com</cp:keywords>
  <dc:description>更多精品文档，请访问www.515ppt.com</dc:description>
  <dc:subject>www.515ppt.com</dc:subject>
  <cp:category>www.515ppt.com</cp:category>
  <cp:lastModifiedBy>高不胜寒</cp:lastModifiedBy>
  <cp:revision>245</cp:revision>
  <dcterms:created xsi:type="dcterms:W3CDTF">2015-04-24T01:01:00Z</dcterms:created>
  <dcterms:modified xsi:type="dcterms:W3CDTF">2018-09-07T00:29:27Z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